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62" r:id="rId5"/>
    <p:sldId id="263" r:id="rId6"/>
    <p:sldId id="340" r:id="rId7"/>
    <p:sldId id="375" r:id="rId8"/>
    <p:sldId id="264" r:id="rId9"/>
    <p:sldId id="458" r:id="rId10"/>
    <p:sldId id="459" r:id="rId11"/>
    <p:sldId id="407" r:id="rId12"/>
    <p:sldId id="533" r:id="rId13"/>
    <p:sldId id="534" r:id="rId14"/>
    <p:sldId id="535" r:id="rId15"/>
    <p:sldId id="536" r:id="rId16"/>
    <p:sldId id="415" r:id="rId17"/>
    <p:sldId id="461" r:id="rId18"/>
    <p:sldId id="315" r:id="rId19"/>
    <p:sldId id="462" r:id="rId20"/>
    <p:sldId id="565" r:id="rId21"/>
    <p:sldId id="566" r:id="rId22"/>
    <p:sldId id="265" r:id="rId23"/>
    <p:sldId id="316" r:id="rId24"/>
    <p:sldId id="318" r:id="rId25"/>
    <p:sldId id="272" r:id="rId26"/>
    <p:sldId id="319" r:id="rId27"/>
    <p:sldId id="465" r:id="rId28"/>
    <p:sldId id="507" r:id="rId29"/>
    <p:sldId id="589" r:id="rId30"/>
    <p:sldId id="321" r:id="rId31"/>
    <p:sldId id="322" r:id="rId32"/>
    <p:sldId id="324" r:id="rId33"/>
    <p:sldId id="325" r:id="rId34"/>
    <p:sldId id="326" r:id="rId35"/>
    <p:sldId id="508" r:id="rId36"/>
    <p:sldId id="328" r:id="rId37"/>
    <p:sldId id="493" r:id="rId38"/>
    <p:sldId id="329" r:id="rId39"/>
    <p:sldId id="331" r:id="rId40"/>
    <p:sldId id="332" r:id="rId41"/>
    <p:sldId id="266" r:id="rId42"/>
    <p:sldId id="335" r:id="rId43"/>
    <p:sldId id="448" r:id="rId44"/>
  </p:sldIdLst>
  <p:sldSz cx="12192000" cy="6858000"/>
  <p:notesSz cx="6858000" cy="9144000"/>
  <p:defaultTextStyle>
    <a:defPPr>
      <a:defRPr lang="zh-CN"/>
    </a:defPPr>
    <a:lvl1pPr marL="0" lvl="0" indent="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5930" lvl="1"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3130" lvl="2"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0330" lvl="3"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7530" lvl="4"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1270" algn="l" defTabSz="91313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AA2BA"/>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45"/>
    <p:restoredTop sz="94715"/>
  </p:normalViewPr>
  <p:slideViewPr>
    <p:cSldViewPr snapToGrid="0" snapToObjects="1" showGuides="1">
      <p:cViewPr varScale="1">
        <p:scale>
          <a:sx n="50" d="100"/>
          <a:sy n="50" d="100"/>
        </p:scale>
        <p:origin x="-84" y="-558"/>
      </p:cViewPr>
      <p:guideLst>
        <p:guide orient="horz" pos="2160"/>
        <p:guide pos="3809"/>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7" Type="http://schemas.openxmlformats.org/officeDocument/2006/relationships/tableStyles" Target="tableStyles.xml"/><Relationship Id="rId46" Type="http://schemas.openxmlformats.org/officeDocument/2006/relationships/viewProps" Target="viewProps.xml"/><Relationship Id="rId45" Type="http://schemas.openxmlformats.org/officeDocument/2006/relationships/presProps" Target="presProps.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marL="0" marR="0" lvl="0" indent="0" algn="r"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单击此处编辑母版文本样式</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二级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三级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四级</a:t>
            </a:r>
            <a:endParaRPr kumimoji="1" lang="zh-CN" altLang="en-US" sz="1200" b="0" i="0" u="none" strike="noStrike" kern="1200" cap="none" spc="0" normalizeH="0" baseline="0" noProof="0" smtClean="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mn-lt"/>
                <a:ea typeface="+mn-ea"/>
                <a:cs typeface="+mn-cs"/>
              </a:rPr>
              <a:t>五级</a:t>
            </a: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marL="0" marR="0" lvl="0" indent="0" algn="l" defTabSz="913765"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幻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p>
            <a:pPr lvl="0" algn="r" fontAlgn="base"/>
            <a:fld id="{9A0DB2DC-4C9A-4742-B13C-FB6460FD3503}" type="slidenum">
              <a:rPr lang="zh-CN" altLang="en-US" sz="1200" strike="noStrike" noProof="1" dirty="0">
                <a:latin typeface="Calibri" panose="020F0502020204030204" pitchFamily="34" charset="0"/>
                <a:ea typeface="宋体" panose="02010600030101010101" pitchFamily="2" charset="-122"/>
                <a:cs typeface="+mn-cs"/>
              </a:rPr>
            </a:fld>
            <a:endParaRPr lang="zh-CN" altLang="en-US" sz="1200" strike="noStrike" noProof="1" dirty="0">
              <a:latin typeface="Calibri" panose="020F0502020204030204" pitchFamily="34" charset="0"/>
            </a:endParaRPr>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7" name="幻灯片图像占位符 1"/>
          <p:cNvSpPr>
            <a:spLocks noGrp="1" noRot="1" noChangeAspect="1"/>
          </p:cNvSpPr>
          <p:nvPr>
            <p:ph type="sldImg"/>
          </p:nvPr>
        </p:nvSpPr>
        <p:spPr>
          <a:ln>
            <a:solidFill>
              <a:srgbClr val="000000"/>
            </a:solidFill>
            <a:miter/>
          </a:ln>
        </p:spPr>
      </p:sp>
      <p:sp>
        <p:nvSpPr>
          <p:cNvPr id="19458" name="备注占位符 2"/>
          <p:cNvSpPr>
            <a:spLocks noGrp="1"/>
          </p:cNvSpPr>
          <p:nvPr>
            <p:ph type="body"/>
          </p:nvPr>
        </p:nvSpPr>
        <p:spPr>
          <a:noFill/>
          <a:ln>
            <a:noFill/>
          </a:ln>
        </p:spPr>
        <p:txBody>
          <a:bodyPr wrap="square" lIns="91440" tIns="45720" rIns="91440" bIns="45720" anchor="t"/>
          <a:p>
            <a:pPr lvl="0">
              <a:spcBef>
                <a:spcPct val="0"/>
              </a:spcBef>
            </a:pPr>
            <a:endParaRPr lang="zh-CN" altLang="en-US" dirty="0"/>
          </a:p>
        </p:txBody>
      </p:sp>
      <p:sp>
        <p:nvSpPr>
          <p:cNvPr id="19459" name="幻灯片编号占位符 3"/>
          <p:cNvSpPr txBox="1">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indent="0" algn="r"/>
            <a:fld id="{9A0DB2DC-4C9A-4742-B13C-FB6460FD3503}" type="slidenum">
              <a:rPr lang="zh-CN" altLang="en-US" sz="1200" dirty="0">
                <a:latin typeface="Calibri" panose="020F0502020204030204" pitchFamily="34" charset="0"/>
                <a:ea typeface="宋体" panose="02010600030101010101" pitchFamily="2" charset="-122"/>
              </a:rPr>
            </a:fld>
            <a:endParaRPr lang="zh-CN" altLang="en-US" sz="1200" dirty="0">
              <a:latin typeface="Calibri" panose="020F050202020403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标题幻灯片">
    <p:bg>
      <p:bgPr>
        <a:solidFill>
          <a:srgbClr val="AACED2"/>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标题幻灯片">
    <p:bg>
      <p:bgPr>
        <a:solidFill>
          <a:srgbClr val="009FB8"/>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标题幻灯片">
    <p:bg>
      <p:bgPr>
        <a:solidFill>
          <a:srgbClr val="FFBBB3"/>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3" name="文本占位符 7"/>
          <p:cNvSpPr>
            <a:spLocks noGrp="1"/>
          </p:cNvSpPr>
          <p:nvPr>
            <p:ph type="body" sz="quarter" idx="13"/>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
        <p:nvSpPr>
          <p:cNvPr id="4" name="图片占位符 8"/>
          <p:cNvSpPr>
            <a:spLocks noGrp="1"/>
          </p:cNvSpPr>
          <p:nvPr>
            <p:ph type="pic" sz="quarter" idx="14"/>
          </p:nvPr>
        </p:nvSpPr>
        <p:spPr>
          <a:xfrm>
            <a:off x="376768" y="5989475"/>
            <a:ext cx="1960033" cy="533400"/>
          </a:xfrm>
          <a:prstGeom prst="rect">
            <a:avLst/>
          </a:prstGeom>
        </p:spPr>
        <p:txBody>
          <a:bodyPr vert="horz" anchor="ctr"/>
          <a:lstStyle>
            <a:lvl1pPr marL="0" indent="0" algn="ctr">
              <a:buNone/>
              <a:defRPr sz="1600" b="1"/>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1" lang="zh-CN" altLang="en-US" sz="1600" b="1" i="0" u="none" strike="noStrike" kern="1200" cap="none" spc="0" normalizeH="0" baseline="0" noProof="0" dirty="0" smtClean="0">
                <a:ln>
                  <a:noFill/>
                </a:ln>
                <a:solidFill>
                  <a:schemeClr val="tx1"/>
                </a:solidFill>
                <a:effectLst/>
                <a:uLnTx/>
                <a:uFillTx/>
                <a:latin typeface="+mn-lt"/>
                <a:ea typeface="+mn-ea"/>
                <a:cs typeface="+mn-cs"/>
              </a:rPr>
              <a:t>单击图标添加图片</a:t>
            </a:r>
            <a:endParaRPr kumimoji="1" lang="zh-CN" altLang="en-US" sz="1600" b="1"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标题幻灯片">
    <p:bg>
      <p:bgPr>
        <a:solidFill>
          <a:schemeClr val="bg1"/>
        </a:solidFill>
        <a:effectLst/>
      </p:bgPr>
    </p:bg>
    <p:spTree>
      <p:nvGrpSpPr>
        <p:cNvPr id="1" name=""/>
        <p:cNvGrpSpPr/>
        <p:nvPr/>
      </p:nvGrpSpPr>
      <p:grpSpPr>
        <a:xfrm>
          <a:off x="0" y="0"/>
          <a:ext cx="0" cy="0"/>
          <a:chOff x="0" y="0"/>
          <a:chExt cx="0" cy="0"/>
        </a:xfrm>
      </p:grpSpPr>
      <p:sp>
        <p:nvSpPr>
          <p:cNvPr id="2" name="矩形 3"/>
          <p:cNvSpPr/>
          <p:nvPr/>
        </p:nvSpPr>
        <p:spPr>
          <a:xfrm>
            <a:off x="441325" y="760413"/>
            <a:ext cx="1568450" cy="368300"/>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背景图片素材</a:t>
            </a:r>
            <a:endParaRPr kumimoji="0" lang="zh-CN" altLang="en-US" sz="18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endParaRPr>
          </a:p>
        </p:txBody>
      </p:sp>
      <p:sp>
        <p:nvSpPr>
          <p:cNvPr id="3" name="矩形 4"/>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schemeClr val="tx1">
                    <a:lumMod val="75000"/>
                    <a:lumOff val="25000"/>
                  </a:schemeClr>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schemeClr val="tx1">
                  <a:lumMod val="75000"/>
                  <a:lumOff val="25000"/>
                </a:schemeClr>
              </a:solidFill>
              <a:effectLst/>
              <a:uLnTx/>
              <a:uFillTx/>
              <a:latin typeface="Segoe UI Light"/>
              <a:ea typeface="微软雅黑" pitchFamily="34" charset="-122"/>
              <a:cs typeface="Segoe UI Ligh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2" name="矩形 5"/>
          <p:cNvSpPr/>
          <p:nvPr/>
        </p:nvSpPr>
        <p:spPr>
          <a:xfrm>
            <a:off x="441325" y="760413"/>
            <a:ext cx="661988" cy="37941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标注</a:t>
            </a:r>
            <a:endParaRPr kumimoji="0" lang="zh-CN" altLang="en-US" sz="18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p:txBody>
      </p:sp>
      <p:sp>
        <p:nvSpPr>
          <p:cNvPr id="3" name="矩形 10"/>
          <p:cNvSpPr/>
          <p:nvPr/>
        </p:nvSpPr>
        <p:spPr>
          <a:xfrm>
            <a:off x="2573338" y="760413"/>
            <a:ext cx="1401763" cy="3452813"/>
          </a:xfrm>
          <a:prstGeom prst="rect">
            <a:avLst/>
          </a:prstGeom>
        </p:spPr>
        <p:txBody>
          <a:bodyPr wrap="square">
            <a:spAutoFit/>
          </a:bodyPr>
          <a:lstStyle/>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字体使用 </a:t>
            </a: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行距</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背景图片出处</a:t>
            </a: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endPar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a:p>
            <a:pPr marL="0" marR="0" lvl="0" indent="0" algn="l" defTabSz="608965" rtl="0" eaLnBrk="1" fontAlgn="auto" latinLnBrk="0" hangingPunct="1">
              <a:lnSpc>
                <a:spcPct val="130000"/>
              </a:lnSpc>
              <a:spcBef>
                <a:spcPts val="0"/>
              </a:spcBef>
              <a:spcAft>
                <a:spcPts val="0"/>
              </a:spcAft>
              <a:buClrTx/>
              <a:buSzTx/>
              <a:buFontTx/>
              <a:buNone/>
              <a:defRPr/>
            </a:pPr>
            <a:r>
              <a:rPr kumimoji="0" lang="zh-CN" altLang="en-US"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rPr>
              <a:t>声明</a:t>
            </a:r>
            <a:endParaRPr kumimoji="0" lang="en-US" altLang="zh-CN" sz="1400" b="0" i="0" u="none" strike="noStrike" kern="1200" cap="none" spc="0" normalizeH="0" baseline="0" noProof="0" dirty="0" smtClean="0">
              <a:ln>
                <a:noFill/>
              </a:ln>
              <a:solidFill>
                <a:srgbClr val="FFFFFF"/>
              </a:solidFill>
              <a:effectLst/>
              <a:uLnTx/>
              <a:uFillTx/>
              <a:latin typeface="Segoe UI Light"/>
              <a:ea typeface="微软雅黑" pitchFamily="34" charset="-122"/>
              <a:cs typeface="Segoe UI Light"/>
            </a:endParaRPr>
          </a:p>
        </p:txBody>
      </p:sp>
      <p:sp>
        <p:nvSpPr>
          <p:cNvPr id="14340" name="矩形 11"/>
          <p:cNvSpPr/>
          <p:nvPr/>
        </p:nvSpPr>
        <p:spPr>
          <a:xfrm>
            <a:off x="4152900" y="760413"/>
            <a:ext cx="7073900" cy="4238625"/>
          </a:xfrm>
          <a:prstGeom prst="rect">
            <a:avLst/>
          </a:prstGeom>
          <a:noFill/>
          <a:ln w="9525">
            <a:noFill/>
          </a:ln>
        </p:spPr>
        <p:txBody>
          <a:bodyPr wrap="square" anchor="t">
            <a:spAutoFit/>
          </a:bodyPr>
          <a:p>
            <a:pPr lvl="0" indent="0">
              <a:lnSpc>
                <a:spcPct val="130000"/>
              </a:lnSpc>
            </a:pPr>
            <a:r>
              <a:rPr lang="zh-CN" altLang="en-US" sz="1400" dirty="0">
                <a:solidFill>
                  <a:srgbClr val="FFFFFF"/>
                </a:solidFill>
                <a:latin typeface="Segoe UI Light"/>
                <a:ea typeface="微软雅黑" pitchFamily="34" charset="-122"/>
              </a:rPr>
              <a:t>英文 </a:t>
            </a:r>
            <a:r>
              <a:rPr lang="en-US" altLang="zh-CN" sz="1400">
                <a:solidFill>
                  <a:srgbClr val="FFFFFF"/>
                </a:solidFill>
                <a:latin typeface="Segoe UI Light"/>
                <a:ea typeface="微软雅黑" pitchFamily="34" charset="-122"/>
              </a:rPr>
              <a:t>Century Gothic</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中文 微软雅黑</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zh-CN" altLang="en-US" sz="1400" dirty="0">
                <a:solidFill>
                  <a:srgbClr val="FFFFFF"/>
                </a:solidFill>
                <a:latin typeface="Segoe UI Light"/>
                <a:ea typeface="微软雅黑" pitchFamily="34" charset="-122"/>
              </a:rPr>
              <a:t>正文 </a:t>
            </a:r>
            <a:r>
              <a:rPr lang="en-US" altLang="zh-CN" sz="1400">
                <a:solidFill>
                  <a:srgbClr val="FFFFFF"/>
                </a:solidFill>
                <a:latin typeface="Segoe UI Light"/>
                <a:ea typeface="微软雅黑" pitchFamily="34" charset="-122"/>
              </a:rPr>
              <a:t>1.3</a:t>
            </a: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endParaRPr lang="en-US" altLang="zh-CN" sz="1400">
              <a:solidFill>
                <a:srgbClr val="FFFFFF"/>
              </a:solidFill>
              <a:latin typeface="Segoe UI Light"/>
              <a:ea typeface="微软雅黑" pitchFamily="34" charset="-122"/>
            </a:endParaRPr>
          </a:p>
          <a:p>
            <a:pPr lvl="0" indent="0">
              <a:lnSpc>
                <a:spcPct val="130000"/>
              </a:lnSpc>
            </a:pPr>
            <a:r>
              <a:rPr lang="en-US" altLang="zh-CN" sz="1400" err="1">
                <a:solidFill>
                  <a:srgbClr val="FFFFFF"/>
                </a:solidFill>
                <a:latin typeface="Segoe UI Light"/>
                <a:ea typeface="微软雅黑" pitchFamily="34" charset="-122"/>
              </a:rPr>
              <a:t>cn.bing.com</a:t>
            </a: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endParaRPr lang="zh-CN" altLang="en-US" sz="1400" dirty="0">
              <a:solidFill>
                <a:srgbClr val="FFFFFF"/>
              </a:solidFill>
              <a:latin typeface="Segoe UI Light"/>
              <a:ea typeface="微软雅黑" pitchFamily="34" charset="-122"/>
            </a:endParaRPr>
          </a:p>
          <a:p>
            <a:pPr lvl="0" indent="0">
              <a:lnSpc>
                <a:spcPct val="130000"/>
              </a:lnSpc>
            </a:pPr>
            <a:r>
              <a:rPr lang="zh-CN" altLang="en-US" sz="1300" dirty="0">
                <a:solidFill>
                  <a:srgbClr val="FFFFFF"/>
                </a:solidFill>
                <a:latin typeface="Century Gothic" panose="020B0502020202020204" pitchFamily="34" charset="0"/>
                <a:ea typeface="微软雅黑" pitchFamily="34" charset="-122"/>
              </a:rPr>
              <a:t>本网站所提供的任何信息内容（包括但不限于 </a:t>
            </a:r>
            <a:r>
              <a:rPr lang="en-US" altLang="zh-CN" sz="1300">
                <a:solidFill>
                  <a:srgbClr val="FFFFFF"/>
                </a:solidFill>
                <a:latin typeface="Segoe UI Light"/>
                <a:ea typeface="Segoe UI Light"/>
              </a:rPr>
              <a:t>PPT</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模板、</a:t>
            </a:r>
            <a:r>
              <a:rPr lang="en-US" altLang="zh-CN" sz="1300">
                <a:solidFill>
                  <a:srgbClr val="FFFFFF"/>
                </a:solidFill>
                <a:latin typeface="Segoe UI Light"/>
                <a:ea typeface="Segoe UI Light"/>
              </a:rPr>
              <a:t>Word</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文档、</a:t>
            </a:r>
            <a:r>
              <a:rPr lang="en-US" altLang="zh-CN" sz="1300">
                <a:solidFill>
                  <a:srgbClr val="FFFFFF"/>
                </a:solidFill>
                <a:latin typeface="Segoe UI Light"/>
                <a:ea typeface="Segoe UI Light"/>
              </a:rPr>
              <a:t>Excel</a:t>
            </a:r>
            <a:r>
              <a:rPr lang="zh-CN" altLang="en-US" sz="1300" dirty="0">
                <a:solidFill>
                  <a:srgbClr val="FFFFFF"/>
                </a:solidFill>
                <a:latin typeface="Segoe UI Light"/>
                <a:ea typeface="Segoe UI Light"/>
              </a:rPr>
              <a:t> </a:t>
            </a:r>
            <a:r>
              <a:rPr lang="zh-CN" altLang="en-US" sz="1300" dirty="0">
                <a:solidFill>
                  <a:srgbClr val="FFFFFF"/>
                </a:solidFill>
                <a:latin typeface="Century Gothic" panose="020B0502020202020204" pitchFamily="34" charset="0"/>
                <a:ea typeface="微软雅黑" pitchFamily="34" charset="-122"/>
              </a:rPr>
              <a:t>图表、图片素材等）均受</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中华人民共和国著作权法</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信息网络传播权保护条例</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及其他适用的法律法规的保护，未经权利人书面明确授权，信息内容的任何部分</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包括图片或图表</a:t>
            </a:r>
            <a:r>
              <a:rPr lang="en-US" altLang="zh-CN" sz="1300">
                <a:solidFill>
                  <a:srgbClr val="FFFFFF"/>
                </a:solidFill>
                <a:latin typeface="Century Gothic" panose="020B0502020202020204" pitchFamily="34" charset="0"/>
                <a:ea typeface="微软雅黑" pitchFamily="34" charset="-122"/>
              </a:rPr>
              <a:t>)</a:t>
            </a:r>
            <a:r>
              <a:rPr lang="zh-CN" altLang="en-US" sz="1300" dirty="0">
                <a:solidFill>
                  <a:srgbClr val="FFFFFF"/>
                </a:solidFill>
                <a:latin typeface="Century Gothic" panose="020B0502020202020204" pitchFamily="34" charset="0"/>
                <a:ea typeface="微软雅黑" pitchFamily="34" charset="-122"/>
              </a:rPr>
              <a:t>不得被全部或部分的复制、传播、销售，否则将承担法律责任。</a:t>
            </a:r>
            <a:endParaRPr lang="zh-CN" altLang="en-US" sz="1300" dirty="0">
              <a:solidFill>
                <a:srgbClr val="FFFFFF"/>
              </a:solidFill>
              <a:latin typeface="Century Gothic" panose="020B0502020202020204" pitchFamily="34" charset="0"/>
              <a:ea typeface="微软雅黑" pitchFamily="34" charset="-122"/>
            </a:endParaRPr>
          </a:p>
        </p:txBody>
      </p:sp>
      <p:sp>
        <p:nvSpPr>
          <p:cNvPr id="5" name="矩形 12"/>
          <p:cNvSpPr/>
          <p:nvPr/>
        </p:nvSpPr>
        <p:spPr>
          <a:xfrm>
            <a:off x="441325" y="182563"/>
            <a:ext cx="776288" cy="246063"/>
          </a:xfrm>
          <a:prstGeom prst="rect">
            <a:avLst/>
          </a:prstGeom>
        </p:spPr>
        <p:txBody>
          <a:bodyPr wrap="none">
            <a:spAutoFit/>
          </a:bodyPr>
          <a:lstStyle/>
          <a:p>
            <a:pPr marL="0" marR="0" lvl="0" indent="0" algn="l" defTabSz="608965"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smtClean="0">
                <a:ln>
                  <a:noFill/>
                </a:ln>
                <a:solidFill>
                  <a:prstClr val="white"/>
                </a:solidFill>
                <a:effectLst/>
                <a:uLnTx/>
                <a:uFillTx/>
                <a:latin typeface="Segoe UI Light"/>
                <a:ea typeface="微软雅黑" pitchFamily="34" charset="-122"/>
                <a:cs typeface="Segoe UI Light"/>
              </a:rPr>
              <a:t>OfficePLUS</a:t>
            </a:r>
            <a:endParaRPr kumimoji="0" lang="zh-CN" altLang="en-US" sz="1000" b="0" i="0" u="none" strike="noStrike" kern="1200" cap="none" spc="0" normalizeH="0" baseline="0" noProof="0" dirty="0">
              <a:ln>
                <a:noFill/>
              </a:ln>
              <a:solidFill>
                <a:prstClr val="white"/>
              </a:solidFill>
              <a:effectLst/>
              <a:uLnTx/>
              <a:uFillTx/>
              <a:latin typeface="Segoe UI Light"/>
              <a:ea typeface="微软雅黑" pitchFamily="34" charset="-122"/>
              <a:cs typeface="Segoe UI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标题幻灯片">
    <p:bg>
      <p:bgPr>
        <a:solidFill>
          <a:schemeClr val="bg1"/>
        </a:solidFill>
        <a:effectLst/>
      </p:bgPr>
    </p:bg>
    <p:spTree>
      <p:nvGrpSpPr>
        <p:cNvPr id="1" name=""/>
        <p:cNvGrpSpPr/>
        <p:nvPr/>
      </p:nvGrpSpPr>
      <p:grpSpPr>
        <a:xfrm>
          <a:off x="0" y="0"/>
          <a:ext cx="0" cy="0"/>
          <a:chOff x="0" y="0"/>
          <a:chExt cx="0" cy="0"/>
        </a:xfrm>
      </p:grpSpPr>
      <p:sp>
        <p:nvSpPr>
          <p:cNvPr id="2" name="文本框 6"/>
          <p:cNvSpPr txBox="1"/>
          <p:nvPr/>
        </p:nvSpPr>
        <p:spPr>
          <a:xfrm>
            <a:off x="4448175" y="4459288"/>
            <a:ext cx="3295650" cy="296863"/>
          </a:xfrm>
          <a:prstGeom prst="rect">
            <a:avLst/>
          </a:prstGeom>
          <a:noFill/>
        </p:spPr>
        <p:txBody>
          <a:bodyPr wrap="none" rtlCol="0">
            <a:spAutoFit/>
          </a:bodyP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点击</a:t>
            </a:r>
            <a:r>
              <a:rPr kumimoji="1" lang="en-US" altLang="zh-CN" sz="1335" b="0" i="0" u="none" strike="noStrike" kern="1200" cap="none" spc="0" normalizeH="0" baseline="0" noProof="0" dirty="0" smtClean="0">
                <a:ln>
                  <a:noFill/>
                </a:ln>
                <a:solidFill>
                  <a:srgbClr val="000000"/>
                </a:solidFill>
                <a:effectLst/>
                <a:uLnTx/>
                <a:uFillTx/>
                <a:latin typeface="Segoe UI Light" charset="0"/>
                <a:ea typeface="Segoe UI Light" charset="0"/>
                <a:cs typeface="Segoe UI Light" charset="0"/>
              </a:rPr>
              <a:t>Logo</a:t>
            </a:r>
            <a:r>
              <a:rPr kumimoji="1" lang="zh-CN" altLang="en-US" sz="1335" b="0" i="0" u="none" strike="noStrike" kern="1200" cap="none" spc="0" normalizeH="0" baseline="0" noProof="0" dirty="0" smtClean="0">
                <a:ln>
                  <a:noFill/>
                </a:ln>
                <a:solidFill>
                  <a:srgbClr val="000000"/>
                </a:solidFill>
                <a:effectLst/>
                <a:uLnTx/>
                <a:uFillTx/>
                <a:latin typeface="Century Gothic" panose="020B0502020202020204"/>
                <a:ea typeface="微软雅黑" pitchFamily="34" charset="-122"/>
                <a:cs typeface="+mn-cs"/>
              </a:rPr>
              <a:t>获取更多优质模板（放映模式）</a:t>
            </a:r>
            <a:endParaRPr kumimoji="1" lang="zh-CN" altLang="en-US" sz="1335" b="0" i="0" u="none" strike="noStrike" kern="1200" cap="none" spc="0" normalizeH="0" baseline="0" noProof="0" dirty="0">
              <a:ln>
                <a:noFill/>
              </a:ln>
              <a:solidFill>
                <a:srgbClr val="000000"/>
              </a:solidFill>
              <a:effectLst/>
              <a:uLnTx/>
              <a:uFillTx/>
              <a:latin typeface="Century Gothic" panose="020B0502020202020204"/>
              <a:ea typeface="微软雅黑" pitchFamily="34" charset="-122"/>
              <a:cs typeface="+mn-cs"/>
            </a:endParaRPr>
          </a:p>
        </p:txBody>
      </p:sp>
      <p:pic>
        <p:nvPicPr>
          <p:cNvPr id="15363" name="图片 3">
            <a:hlinkClick r:id="rId2"/>
          </p:cNvPr>
          <p:cNvPicPr>
            <a:picLocks noChangeAspect="1"/>
          </p:cNvPicPr>
          <p:nvPr userDrawn="1"/>
        </p:nvPicPr>
        <p:blipFill>
          <a:blip r:embed="rId3"/>
          <a:stretch>
            <a:fillRect/>
          </a:stretch>
        </p:blipFill>
        <p:spPr>
          <a:xfrm>
            <a:off x="4572000" y="3227388"/>
            <a:ext cx="3048000" cy="403225"/>
          </a:xfrm>
          <a:prstGeom prst="rect">
            <a:avLst/>
          </a:prstGeom>
          <a:noFill/>
          <a:ln w="9525">
            <a:noFill/>
          </a:ln>
        </p:spPr>
      </p:pic>
    </p:spTree>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pPr fontAlgn="base"/>
            <a:fld id="{82F288E0-7875-42C4-84C8-98DBBD3BF4D2}"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nvPr>
        </p:nvSpPr>
        <p:spPr>
          <a:xfrm>
            <a:off x="4038600" y="6356350"/>
            <a:ext cx="4114800" cy="365125"/>
          </a:xfrm>
        </p:spPr>
        <p:txBody>
          <a:bodyPr/>
          <a:lstStyle/>
          <a:p>
            <a:pPr fontAlgn="base"/>
            <a:endParaRPr lang="zh-CN" altLang="en-US" strike="noStrike" noProof="1"/>
          </a:p>
        </p:txBody>
      </p:sp>
      <p:sp>
        <p:nvSpPr>
          <p:cNvPr id="4" name="灯片编号占位符 3"/>
          <p:cNvSpPr>
            <a:spLocks noGrp="1"/>
          </p:cNvSpPr>
          <p:nvPr>
            <p:ph type="sldNum" sz="quarter" idx="12"/>
          </p:nvPr>
        </p:nvSpPr>
        <p:spPr>
          <a:xfrm>
            <a:off x="8610600" y="6356350"/>
            <a:ext cx="2743200" cy="365125"/>
          </a:xfrm>
        </p:spPr>
        <p:txBody>
          <a:bodyPr/>
          <a:lstStyle/>
          <a:p>
            <a:pPr fontAlgn="base"/>
            <a:fld id="{7D9BB5D0-35E4-459D-AEF3-FE4D7C45CC19}"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6_标题幻灯片">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rot="9822520">
            <a:off x="3098800" y="4110038"/>
            <a:ext cx="717550"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8"/>
          <p:cNvSpPr/>
          <p:nvPr/>
        </p:nvSpPr>
        <p:spPr>
          <a:xfrm rot="18585722">
            <a:off x="2900363" y="1690688"/>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2"/>
          <p:cNvSpPr/>
          <p:nvPr/>
        </p:nvSpPr>
        <p:spPr>
          <a:xfrm rot="4450317">
            <a:off x="2505075" y="3165475"/>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3"/>
          <p:cNvSpPr/>
          <p:nvPr/>
        </p:nvSpPr>
        <p:spPr>
          <a:xfrm rot="892948">
            <a:off x="1670050" y="2838450"/>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4"/>
          <p:cNvSpPr/>
          <p:nvPr/>
        </p:nvSpPr>
        <p:spPr>
          <a:xfrm rot="4240722">
            <a:off x="2955131" y="3409156"/>
            <a:ext cx="212725" cy="2111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5"/>
          <p:cNvSpPr/>
          <p:nvPr/>
        </p:nvSpPr>
        <p:spPr>
          <a:xfrm rot="3863176">
            <a:off x="2174081" y="2423319"/>
            <a:ext cx="477838" cy="47942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6"/>
          <p:cNvSpPr/>
          <p:nvPr/>
        </p:nvSpPr>
        <p:spPr>
          <a:xfrm rot="187853">
            <a:off x="1162050" y="1758950"/>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7"/>
          <p:cNvSpPr/>
          <p:nvPr/>
        </p:nvSpPr>
        <p:spPr>
          <a:xfrm rot="905749">
            <a:off x="2244725" y="1322388"/>
            <a:ext cx="962025" cy="96202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9322284">
            <a:off x="2044700" y="1701800"/>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42066">
            <a:off x="1017588" y="3789363"/>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20117985">
            <a:off x="3894138" y="1816100"/>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3"/>
          <p:cNvSpPr/>
          <p:nvPr/>
        </p:nvSpPr>
        <p:spPr>
          <a:xfrm rot="905749">
            <a:off x="2446338" y="4637088"/>
            <a:ext cx="958850" cy="9572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矩形 14"/>
          <p:cNvSpPr/>
          <p:nvPr/>
        </p:nvSpPr>
        <p:spPr>
          <a:xfrm rot="19322284">
            <a:off x="4995863" y="52593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9736611">
            <a:off x="3735388" y="4395788"/>
            <a:ext cx="996950" cy="9969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2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1"/>
          <p:cNvSpPr/>
          <p:nvPr/>
        </p:nvSpPr>
        <p:spPr>
          <a:xfrm rot="19896190">
            <a:off x="-847725" y="4392613"/>
            <a:ext cx="3716338" cy="3716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2"/>
          <p:cNvSpPr/>
          <p:nvPr/>
        </p:nvSpPr>
        <p:spPr>
          <a:xfrm rot="21433404">
            <a:off x="1038225" y="3146425"/>
            <a:ext cx="1173163"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3"/>
          <p:cNvSpPr/>
          <p:nvPr/>
        </p:nvSpPr>
        <p:spPr>
          <a:xfrm rot="18900000">
            <a:off x="2965450" y="4498975"/>
            <a:ext cx="561975" cy="5619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4"/>
          <p:cNvSpPr/>
          <p:nvPr/>
        </p:nvSpPr>
        <p:spPr>
          <a:xfrm rot="19462407">
            <a:off x="858838" y="3413125"/>
            <a:ext cx="304800" cy="3048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5"/>
          <p:cNvSpPr/>
          <p:nvPr/>
        </p:nvSpPr>
        <p:spPr>
          <a:xfrm rot="2220555">
            <a:off x="9069388" y="-665162"/>
            <a:ext cx="2601913" cy="26019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rot="20263186">
            <a:off x="10806113" y="58738"/>
            <a:ext cx="2082800" cy="20828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7"/>
          <p:cNvSpPr/>
          <p:nvPr/>
        </p:nvSpPr>
        <p:spPr>
          <a:xfrm rot="20229117">
            <a:off x="7312025" y="557213"/>
            <a:ext cx="561975" cy="56197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8"/>
          <p:cNvSpPr/>
          <p:nvPr/>
        </p:nvSpPr>
        <p:spPr>
          <a:xfrm rot="20229117">
            <a:off x="10861675" y="2813050"/>
            <a:ext cx="473075" cy="473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3027363" y="5397500"/>
            <a:ext cx="219075" cy="2190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3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9238099">
            <a:off x="11441113" y="5083175"/>
            <a:ext cx="441325" cy="4429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10718800" y="5588000"/>
            <a:ext cx="1790700" cy="1790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9831388" y="6040438"/>
            <a:ext cx="1030288" cy="10287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0567216">
            <a:off x="9228138" y="6149975"/>
            <a:ext cx="265113" cy="2651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20567216">
            <a:off x="11022013" y="4821238"/>
            <a:ext cx="309563" cy="309563"/>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96913" y="33338"/>
            <a:ext cx="668338"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1433404">
            <a:off x="-425450" y="-288925"/>
            <a:ext cx="1262063" cy="12620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1181100" y="925513"/>
            <a:ext cx="285750" cy="28575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1310481" y="135731"/>
            <a:ext cx="204788"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文本占位符 7"/>
          <p:cNvSpPr>
            <a:spLocks noGrp="1"/>
          </p:cNvSpPr>
          <p:nvPr>
            <p:ph type="body" sz="quarter" idx="10"/>
          </p:nvPr>
        </p:nvSpPr>
        <p:spPr>
          <a:xfrm>
            <a:off x="1713834"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4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7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15361769">
            <a:off x="6558756" y="-388144"/>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2558654">
            <a:off x="6111875" y="3254375"/>
            <a:ext cx="331788" cy="3317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20601285">
            <a:off x="5807075" y="2601913"/>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2349059">
            <a:off x="6265863" y="2733675"/>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71513">
            <a:off x="5492750" y="19700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9896190">
            <a:off x="6548438" y="1195388"/>
            <a:ext cx="668338"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20614086">
            <a:off x="4738688" y="7921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18585722">
            <a:off x="4976813" y="-1036637"/>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17430621">
            <a:off x="4648994" y="375444"/>
            <a:ext cx="203200"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9750403">
            <a:off x="6270625" y="2052638"/>
            <a:ext cx="252413"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9896190">
            <a:off x="4119563" y="1265238"/>
            <a:ext cx="328613" cy="3286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3" name="矩形 14"/>
          <p:cNvSpPr/>
          <p:nvPr/>
        </p:nvSpPr>
        <p:spPr>
          <a:xfrm rot="9822520">
            <a:off x="8666163" y="4695825"/>
            <a:ext cx="715963" cy="717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5" name="矩形 15"/>
          <p:cNvSpPr/>
          <p:nvPr/>
        </p:nvSpPr>
        <p:spPr>
          <a:xfrm rot="18585722">
            <a:off x="8467725" y="2278063"/>
            <a:ext cx="1958975" cy="195897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矩形 16"/>
          <p:cNvSpPr/>
          <p:nvPr/>
        </p:nvSpPr>
        <p:spPr>
          <a:xfrm rot="4450317">
            <a:off x="8072438" y="3751263"/>
            <a:ext cx="139700" cy="1397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7" name="矩形 17"/>
          <p:cNvSpPr/>
          <p:nvPr/>
        </p:nvSpPr>
        <p:spPr>
          <a:xfrm rot="892948">
            <a:off x="7235825" y="3424238"/>
            <a:ext cx="381000" cy="3810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8" name="矩形 18"/>
          <p:cNvSpPr/>
          <p:nvPr/>
        </p:nvSpPr>
        <p:spPr>
          <a:xfrm rot="4240722">
            <a:off x="8522494" y="3994944"/>
            <a:ext cx="211138" cy="2127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9" name="矩形 19"/>
          <p:cNvSpPr/>
          <p:nvPr/>
        </p:nvSpPr>
        <p:spPr>
          <a:xfrm rot="3863176">
            <a:off x="7739856" y="3010694"/>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20"/>
          <p:cNvSpPr/>
          <p:nvPr/>
        </p:nvSpPr>
        <p:spPr>
          <a:xfrm rot="187853">
            <a:off x="6727825" y="2346325"/>
            <a:ext cx="669925" cy="6683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1" name="矩形 21"/>
          <p:cNvSpPr/>
          <p:nvPr/>
        </p:nvSpPr>
        <p:spPr>
          <a:xfrm rot="905749">
            <a:off x="7812088" y="1908175"/>
            <a:ext cx="962025" cy="9636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2" name="矩形 22"/>
          <p:cNvSpPr/>
          <p:nvPr/>
        </p:nvSpPr>
        <p:spPr>
          <a:xfrm rot="19322284">
            <a:off x="7610475" y="2287588"/>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 name="矩形 23"/>
          <p:cNvSpPr/>
          <p:nvPr/>
        </p:nvSpPr>
        <p:spPr>
          <a:xfrm rot="42066">
            <a:off x="6583363" y="4376738"/>
            <a:ext cx="254000" cy="2524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4" name="矩形 24"/>
          <p:cNvSpPr/>
          <p:nvPr/>
        </p:nvSpPr>
        <p:spPr>
          <a:xfrm rot="20117985">
            <a:off x="9461500" y="2401888"/>
            <a:ext cx="2847975" cy="2847975"/>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5" name="矩形 25"/>
          <p:cNvSpPr/>
          <p:nvPr/>
        </p:nvSpPr>
        <p:spPr>
          <a:xfrm rot="905749">
            <a:off x="8013700" y="5222875"/>
            <a:ext cx="958850" cy="9588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6" name="矩形 26"/>
          <p:cNvSpPr/>
          <p:nvPr/>
        </p:nvSpPr>
        <p:spPr>
          <a:xfrm rot="19322284">
            <a:off x="10561638" y="5845175"/>
            <a:ext cx="204788" cy="20478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7" name="矩形 27"/>
          <p:cNvSpPr/>
          <p:nvPr/>
        </p:nvSpPr>
        <p:spPr>
          <a:xfrm rot="19736611">
            <a:off x="9301163" y="4981575"/>
            <a:ext cx="998538" cy="99853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4"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5_标题幻灯片">
    <p:bg>
      <p:bgPr>
        <a:pattFill prst="pct5">
          <a:fgClr>
            <a:schemeClr val="accent2"/>
          </a:fgClr>
          <a:bgClr>
            <a:schemeClr val="bg1"/>
          </a:bgClr>
        </a:pattFill>
        <a:effectLst/>
      </p:bgPr>
    </p:bg>
    <p:spTree>
      <p:nvGrpSpPr>
        <p:cNvPr id="1" name=""/>
        <p:cNvGrpSpPr/>
        <p:nvPr/>
      </p:nvGrpSpPr>
      <p:grpSpPr>
        <a:xfrm>
          <a:off x="0" y="0"/>
          <a:ext cx="0" cy="0"/>
          <a:chOff x="0" y="0"/>
          <a:chExt cx="0" cy="0"/>
        </a:xfrm>
      </p:grpSpPr>
      <p:sp>
        <p:nvSpPr>
          <p:cNvPr id="2" name="矩形 3"/>
          <p:cNvSpPr/>
          <p:nvPr/>
        </p:nvSpPr>
        <p:spPr>
          <a:xfrm rot="6238231" flipH="1">
            <a:off x="9408319" y="4234656"/>
            <a:ext cx="1169988" cy="11715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 name="矩形 5"/>
          <p:cNvSpPr/>
          <p:nvPr/>
        </p:nvSpPr>
        <p:spPr>
          <a:xfrm rot="19041346" flipH="1">
            <a:off x="10088563" y="6107113"/>
            <a:ext cx="187325" cy="1873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4" name="矩形 6"/>
          <p:cNvSpPr/>
          <p:nvPr/>
        </p:nvSpPr>
        <p:spPr>
          <a:xfrm rot="998715" flipH="1">
            <a:off x="10506075" y="5621338"/>
            <a:ext cx="473075" cy="47307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矩形 7"/>
          <p:cNvSpPr/>
          <p:nvPr/>
        </p:nvSpPr>
        <p:spPr>
          <a:xfrm rot="19250941" flipH="1">
            <a:off x="10179050" y="5688013"/>
            <a:ext cx="223838" cy="223838"/>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矩形 8"/>
          <p:cNvSpPr/>
          <p:nvPr/>
        </p:nvSpPr>
        <p:spPr>
          <a:xfrm rot="19628487" flipH="1">
            <a:off x="11164888" y="6592888"/>
            <a:ext cx="479425" cy="477838"/>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1"/>
          <p:cNvSpPr/>
          <p:nvPr/>
        </p:nvSpPr>
        <p:spPr>
          <a:xfrm rot="1703810" flipH="1">
            <a:off x="11537950" y="2659063"/>
            <a:ext cx="669925" cy="66992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 name="矩形 2"/>
          <p:cNvSpPr/>
          <p:nvPr/>
        </p:nvSpPr>
        <p:spPr>
          <a:xfrm rot="985914" flipH="1">
            <a:off x="11072813" y="5414963"/>
            <a:ext cx="1325563" cy="132556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矩形 4"/>
          <p:cNvSpPr/>
          <p:nvPr/>
        </p:nvSpPr>
        <p:spPr>
          <a:xfrm rot="3014278" flipH="1">
            <a:off x="10200481" y="3586956"/>
            <a:ext cx="1958975" cy="1957388"/>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矩形 9"/>
          <p:cNvSpPr/>
          <p:nvPr/>
        </p:nvSpPr>
        <p:spPr>
          <a:xfrm rot="4169379" flipH="1">
            <a:off x="8955088" y="5462588"/>
            <a:ext cx="203200" cy="2032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矩形 10"/>
          <p:cNvSpPr/>
          <p:nvPr/>
        </p:nvSpPr>
        <p:spPr>
          <a:xfrm rot="1849597" flipH="1">
            <a:off x="10415588" y="6386513"/>
            <a:ext cx="668338" cy="66992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2" name="矩形 11"/>
          <p:cNvSpPr/>
          <p:nvPr/>
        </p:nvSpPr>
        <p:spPr>
          <a:xfrm rot="1703810" flipH="1">
            <a:off x="10052050" y="3232150"/>
            <a:ext cx="328613" cy="3302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3765"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6" name="文本占位符 7"/>
          <p:cNvSpPr>
            <a:spLocks noGrp="1"/>
          </p:cNvSpPr>
          <p:nvPr>
            <p:ph type="body" sz="quarter" idx="10"/>
          </p:nvPr>
        </p:nvSpPr>
        <p:spPr>
          <a:xfrm>
            <a:off x="335810" y="236936"/>
            <a:ext cx="5601366" cy="529569"/>
          </a:xfrm>
          <a:prstGeom prst="rect">
            <a:avLst/>
          </a:prstGeom>
          <a:ln w="12700" cmpd="sng">
            <a:noFill/>
          </a:ln>
        </p:spPr>
        <p:txBody>
          <a:bodyPr vert="horz" anchor="ctr"/>
          <a:lstStyle>
            <a:lvl1pPr marL="0" indent="0" algn="l">
              <a:buNone/>
              <a:defRPr sz="2400" b="1">
                <a:solidFill>
                  <a:schemeClr val="tx1">
                    <a:lumMod val="65000"/>
                    <a:lumOff val="35000"/>
                  </a:schemeClr>
                </a:solidFill>
                <a:latin typeface="微软雅黑" pitchFamily="34" charset="-122"/>
                <a:ea typeface="微软雅黑" pitchFamily="34" charset="-122"/>
                <a:cs typeface="微软雅黑" pitchFamily="34" charset="-122"/>
              </a:defRPr>
            </a:lvl1pPr>
          </a:lstStyle>
          <a:p>
            <a:pPr lvl="0" fontAlgn="auto"/>
            <a:r>
              <a:rPr kumimoji="1" lang="zh-CN" altLang="en-US" strike="noStrike" noProof="1" dirty="0" smtClean="0"/>
              <a:t>单击此处编辑母版文本样式</a:t>
            </a:r>
            <a:endParaRPr kumimoji="1" lang="zh-CN" altLang="en-US" strike="noStrike" noProof="1" dirty="0" smtClean="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标题幻灯片">
    <p:bg>
      <p:bgPr>
        <a:solidFill>
          <a:schemeClr val="accent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accent2"/>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0.xml"/><Relationship Id="rId3" Type="http://schemas.openxmlformats.org/officeDocument/2006/relationships/slide" Target="slide39.xml"/><Relationship Id="rId2" Type="http://schemas.openxmlformats.org/officeDocument/2006/relationships/slide" Target="slide20.xml"/><Relationship Id="rId1" Type="http://schemas.openxmlformats.org/officeDocument/2006/relationships/slide" Target="slide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emf"/></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3" name="文本框 2"/>
          <p:cNvSpPr txBox="1"/>
          <p:nvPr/>
        </p:nvSpPr>
        <p:spPr>
          <a:xfrm>
            <a:off x="4722179" y="2073275"/>
            <a:ext cx="2757170" cy="1568450"/>
          </a:xfrm>
          <a:prstGeom prst="rect">
            <a:avLst/>
          </a:prstGeom>
          <a:noFill/>
          <a:ln w="9525">
            <a:noFill/>
          </a:ln>
        </p:spPr>
        <p:txBody>
          <a:bodyPr wrap="none" anchor="t">
            <a:spAutoFit/>
          </a:bodyPr>
          <a:p>
            <a:pPr algn="ctr"/>
            <a:r>
              <a:rPr lang="en-US" altLang="zh-CN" sz="4800" b="1">
                <a:solidFill>
                  <a:schemeClr val="accent1"/>
                </a:solidFill>
                <a:latin typeface="微软雅黑" pitchFamily="34" charset="-122"/>
                <a:ea typeface="微软雅黑" pitchFamily="34" charset="-122"/>
              </a:rPr>
              <a:t>Unit Five</a:t>
            </a:r>
            <a:endParaRPr lang="en-US" altLang="zh-CN" sz="4800" b="1">
              <a:solidFill>
                <a:schemeClr val="accent1"/>
              </a:solidFill>
              <a:latin typeface="微软雅黑" pitchFamily="34" charset="-122"/>
              <a:ea typeface="微软雅黑" pitchFamily="34" charset="-122"/>
            </a:endParaRPr>
          </a:p>
          <a:p>
            <a:pPr algn="ctr"/>
            <a:endParaRPr lang="en-US" altLang="zh-CN" sz="4800" b="1">
              <a:solidFill>
                <a:schemeClr val="accent1"/>
              </a:solidFill>
              <a:latin typeface="微软雅黑" pitchFamily="34" charset="-122"/>
              <a:ea typeface="微软雅黑" pitchFamily="34" charset="-122"/>
            </a:endParaRPr>
          </a:p>
        </p:txBody>
      </p:sp>
      <p:sp>
        <p:nvSpPr>
          <p:cNvPr id="4" name="文本框 3"/>
          <p:cNvSpPr txBox="1"/>
          <p:nvPr/>
        </p:nvSpPr>
        <p:spPr>
          <a:xfrm>
            <a:off x="1213485" y="3256915"/>
            <a:ext cx="9817735" cy="1938020"/>
          </a:xfrm>
          <a:prstGeom prst="rect">
            <a:avLst/>
          </a:prstGeom>
          <a:solidFill>
            <a:schemeClr val="accent4"/>
          </a:solidFill>
        </p:spPr>
        <p:txBody>
          <a:bodyPr wrap="square" rtlCol="0">
            <a:spAutoFit/>
          </a:bodyPr>
          <a:p>
            <a:pPr marL="742950" lvl="1" indent="-285750" algn="ctr" fontAlgn="base"/>
            <a:r>
              <a:rPr lang="en-US" altLang="zh-CN" sz="6000" b="1" strike="noStrike" noProof="1">
                <a:solidFill>
                  <a:schemeClr val="bg1"/>
                </a:solidFill>
                <a:latin typeface="微软雅黑" pitchFamily="34" charset="-122"/>
                <a:ea typeface="微软雅黑" pitchFamily="34" charset="-122"/>
                <a:cs typeface="+mn-cs"/>
              </a:rPr>
              <a:t>Literature in the Age of New Media </a:t>
            </a:r>
            <a:endParaRPr lang="en-US" altLang="zh-CN" sz="6000" b="1" strike="noStrike" noProof="1">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191750" cy="553085"/>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sz="2000">
                <a:latin typeface="Times New Roman" panose="02020603050405020304" pitchFamily="18" charset="0"/>
                <a:ea typeface="宋体" panose="02010600030101010101" pitchFamily="2" charset="-122"/>
                <a:cs typeface="Times New Roman" panose="02020603050405020304" pitchFamily="18" charset="0"/>
              </a:rPr>
              <a:t>2. What does “the novel” refer to in the 4th paragraph?</a:t>
            </a:r>
            <a:endParaRPr sz="200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1" name="文本框 10"/>
          <p:cNvSpPr txBox="1"/>
          <p:nvPr/>
        </p:nvSpPr>
        <p:spPr>
          <a:xfrm>
            <a:off x="1408430" y="3408363"/>
            <a:ext cx="8083550" cy="1038860"/>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2. The old form of novel.</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191750" cy="506730"/>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a:ea typeface="宋体" panose="02010600030101010101" pitchFamily="2" charset="-122"/>
              </a:rPr>
              <a:t>3. What have the modern novelists proved?</a:t>
            </a:r>
            <a:endParaRPr>
              <a:ea typeface="宋体" panose="02010600030101010101" pitchFamily="2" charset="-122"/>
            </a:endParaRPr>
          </a:p>
        </p:txBody>
      </p:sp>
      <p:sp>
        <p:nvSpPr>
          <p:cNvPr id="11" name="文本框 10"/>
          <p:cNvSpPr txBox="1"/>
          <p:nvPr/>
        </p:nvSpPr>
        <p:spPr>
          <a:xfrm>
            <a:off x="1408430" y="3408680"/>
            <a:ext cx="10006965" cy="1106805"/>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sz="2000"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3. They proved that what makes a novel is not some fixed principle but a novelist.</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191750" cy="553085"/>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sz="2000">
                <a:latin typeface="Times New Roman" panose="02020603050405020304" pitchFamily="18" charset="0"/>
                <a:ea typeface="宋体" panose="02010600030101010101" pitchFamily="2" charset="-122"/>
                <a:cs typeface="Times New Roman" panose="02020603050405020304" pitchFamily="18" charset="0"/>
              </a:rPr>
              <a:t>4. Why is the American novel Moby-Dick mentioned in the passage?</a:t>
            </a:r>
            <a:endParaRPr sz="2000">
              <a:latin typeface="Times New Roman" panose="02020603050405020304" pitchFamily="18" charset="0"/>
              <a:ea typeface="宋体" panose="02010600030101010101" pitchFamily="2" charset="-122"/>
              <a:cs typeface="Times New Roman" panose="02020603050405020304" pitchFamily="18" charset="0"/>
            </a:endParaRPr>
          </a:p>
        </p:txBody>
      </p:sp>
      <p:sp>
        <p:nvSpPr>
          <p:cNvPr id="11" name="文本框 10"/>
          <p:cNvSpPr txBox="1"/>
          <p:nvPr/>
        </p:nvSpPr>
        <p:spPr>
          <a:xfrm>
            <a:off x="1408430" y="3408363"/>
            <a:ext cx="8083550" cy="1106805"/>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sz="2000"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4. Flexibility of the novel was not invented in the 20th century.</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191750" cy="506730"/>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a:ea typeface="宋体" panose="02010600030101010101" pitchFamily="2" charset="-122"/>
              </a:rPr>
              <a:t>5. What does the author mean by saying that “A novel does not reflect life: It is life”?</a:t>
            </a:r>
            <a:endParaRPr>
              <a:ea typeface="宋体" panose="02010600030101010101" pitchFamily="2" charset="-122"/>
            </a:endParaRPr>
          </a:p>
        </p:txBody>
      </p:sp>
      <p:sp>
        <p:nvSpPr>
          <p:cNvPr id="11" name="文本框 10"/>
          <p:cNvSpPr txBox="1"/>
          <p:nvPr/>
        </p:nvSpPr>
        <p:spPr>
          <a:xfrm>
            <a:off x="1354455" y="3390583"/>
            <a:ext cx="8083550" cy="1106805"/>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sz="2000"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5. A novel remains because of its own beauty.</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55308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488"/>
            <a:ext cx="88773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Four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210185" y="1721485"/>
            <a:ext cx="11767185" cy="3415030"/>
          </a:xfrm>
          <a:prstGeom prst="rect">
            <a:avLst/>
          </a:prstGeom>
          <a:noFill/>
        </p:spPr>
        <p:txBody>
          <a:bodyPr wrap="square" rtlCol="0">
            <a:spAutoFit/>
          </a:bodyPr>
          <a:p>
            <a:r>
              <a:rPr lang="en-US" altLang="zh-CN"/>
              <a:t>    </a:t>
            </a:r>
            <a:r>
              <a:t>(     ) 1. Why does Mo Yan believe that translation plays a very important role in bridging different cultures? _______</a:t>
            </a:r>
          </a:p>
          <a:p>
            <a:r>
              <a:t>A. Because his books can be translated to more countries.</a:t>
            </a:r>
          </a:p>
          <a:p>
            <a:r>
              <a:t>B. Because diversity in global cultures makes human beings’ cultural life interesting.</a:t>
            </a:r>
          </a:p>
          <a:p>
            <a:r>
              <a:t>C. Because one has to know the language of a nation to understand the people’s inner world and spiritual life.</a:t>
            </a:r>
          </a:p>
          <a:p>
            <a:r>
              <a:t>D. Because more people will understand Chinese culture.</a:t>
            </a:r>
          </a:p>
          <a:p/>
          <a:p>
            <a:r>
              <a:t>   (     ) 2. Which of the following points is NOT true about Mo Yan’s visit to a Swedish middle school?</a:t>
            </a:r>
          </a:p>
          <a:p>
            <a:r>
              <a:t>A. The students who welcomed him were studying Chinese.</a:t>
            </a:r>
          </a:p>
          <a:p>
            <a:r>
              <a:t>B. It was the first time for Mo Yan to hear the romantic song.</a:t>
            </a:r>
          </a:p>
          <a:p>
            <a:r>
              <a:t>C. The students’ voice is gentle and soft when singing the theme song in the movie “Red Sorghum”.</a:t>
            </a:r>
          </a:p>
          <a:p>
            <a:r>
              <a:t>D. Mo Yan felt greatly delighted to meet the students.</a:t>
            </a:r>
          </a:p>
        </p:txBody>
      </p:sp>
      <p:sp>
        <p:nvSpPr>
          <p:cNvPr id="3" name="文本框 2"/>
          <p:cNvSpPr txBox="1"/>
          <p:nvPr/>
        </p:nvSpPr>
        <p:spPr>
          <a:xfrm>
            <a:off x="610235" y="1721485"/>
            <a:ext cx="347345" cy="368300"/>
          </a:xfrm>
          <a:prstGeom prst="rect">
            <a:avLst/>
          </a:prstGeom>
          <a:noFill/>
        </p:spPr>
        <p:txBody>
          <a:bodyPr wrap="square" rtlCol="0">
            <a:spAutoFit/>
          </a:bodyPr>
          <a:p>
            <a:r>
              <a:rPr lang="en-US" altLang="zh-CN">
                <a:solidFill>
                  <a:srgbClr val="FF0000"/>
                </a:solidFill>
              </a:rPr>
              <a:t>C</a:t>
            </a:r>
            <a:endParaRPr lang="en-US" altLang="zh-CN">
              <a:solidFill>
                <a:srgbClr val="FF0000"/>
              </a:solidFill>
            </a:endParaRPr>
          </a:p>
        </p:txBody>
      </p:sp>
      <p:sp>
        <p:nvSpPr>
          <p:cNvPr id="4" name="文本框 3"/>
          <p:cNvSpPr txBox="1"/>
          <p:nvPr/>
        </p:nvSpPr>
        <p:spPr>
          <a:xfrm>
            <a:off x="610235" y="3625215"/>
            <a:ext cx="346710" cy="368300"/>
          </a:xfrm>
          <a:prstGeom prst="rect">
            <a:avLst/>
          </a:prstGeom>
          <a:noFill/>
        </p:spPr>
        <p:txBody>
          <a:bodyPr wrap="square" rtlCol="0">
            <a:spAutoFit/>
          </a:bodyPr>
          <a:p>
            <a:r>
              <a:rPr lang="en-US" altLang="zh-CN">
                <a:solidFill>
                  <a:srgbClr val="FF0000"/>
                </a:solidFill>
              </a:rPr>
              <a:t>B</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79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79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380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3802"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3803" name="文本框 7"/>
          <p:cNvSpPr txBox="1"/>
          <p:nvPr/>
        </p:nvSpPr>
        <p:spPr>
          <a:xfrm>
            <a:off x="1831975" y="612775"/>
            <a:ext cx="8610600" cy="55308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Four</a:t>
            </a:r>
            <a:endParaRPr lang="en-US" altLang="zh-CN" b="1">
              <a:solidFill>
                <a:srgbClr val="2AA2BA"/>
              </a:solidFill>
              <a:latin typeface="Arial" panose="020B0604020202020204" pitchFamily="34" charset="0"/>
              <a:ea typeface="宋体" panose="02010600030101010101" pitchFamily="2" charset="-122"/>
            </a:endParaRPr>
          </a:p>
        </p:txBody>
      </p:sp>
      <p:sp>
        <p:nvSpPr>
          <p:cNvPr id="33804" name="文本框 8"/>
          <p:cNvSpPr txBox="1"/>
          <p:nvPr/>
        </p:nvSpPr>
        <p:spPr>
          <a:xfrm>
            <a:off x="1831975" y="1106488"/>
            <a:ext cx="88773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Four carefully, and choose the best answer to each question.</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 name="文本框 1"/>
          <p:cNvSpPr txBox="1"/>
          <p:nvPr/>
        </p:nvSpPr>
        <p:spPr>
          <a:xfrm>
            <a:off x="210185" y="1721485"/>
            <a:ext cx="11202035" cy="4799965"/>
          </a:xfrm>
          <a:prstGeom prst="rect">
            <a:avLst/>
          </a:prstGeom>
          <a:noFill/>
        </p:spPr>
        <p:txBody>
          <a:bodyPr wrap="square" rtlCol="0">
            <a:spAutoFit/>
          </a:bodyPr>
          <a:p>
            <a:r>
              <a:rPr lang="en-US" altLang="zh-CN"/>
              <a:t>    </a:t>
            </a:r>
            <a:r>
              <a:t>(     ) 3. What’s the possible advantage of word-for-word translation? _______</a:t>
            </a:r>
          </a:p>
          <a:p>
            <a:r>
              <a:t>A. It will help to learn specific vocabulary in the second language.</a:t>
            </a:r>
          </a:p>
          <a:p>
            <a:r>
              <a:t>B. It will attend to the whole sentence’s meaning.</a:t>
            </a:r>
          </a:p>
          <a:p>
            <a:r>
              <a:t>C. It will make the obscured meaning of a sentence clear.</a:t>
            </a:r>
          </a:p>
          <a:p>
            <a:r>
              <a:t>D. It will attend to the nuances of the original text.</a:t>
            </a:r>
          </a:p>
          <a:p/>
          <a:p>
            <a:r>
              <a:t>    (     ) 4. Why do translators sometimes need to change the exact wording of a text?</a:t>
            </a:r>
          </a:p>
          <a:p>
            <a:r>
              <a:t>A. To avoid the misuse, overuse, or underuse of words.</a:t>
            </a:r>
          </a:p>
          <a:p>
            <a:r>
              <a:t>B. To ensure that the spirit of the text can be conveyed.</a:t>
            </a:r>
          </a:p>
          <a:p>
            <a:r>
              <a:t>C. To find appropriate words or phrases.</a:t>
            </a:r>
          </a:p>
          <a:p>
            <a:r>
              <a:t>D. To match the formality of the texts.</a:t>
            </a:r>
          </a:p>
          <a:p/>
          <a:p>
            <a:r>
              <a:t>    (     ) 5. Which of the following titles is the most suitable for Passage Five?</a:t>
            </a:r>
          </a:p>
          <a:p>
            <a:r>
              <a:t>A. Importance of Translators</a:t>
            </a:r>
          </a:p>
          <a:p>
            <a:r>
              <a:t>B. Importance of Multicultural Literature</a:t>
            </a:r>
          </a:p>
          <a:p>
            <a:r>
              <a:t>C. Translation Techniques of Bilingual Books</a:t>
            </a:r>
          </a:p>
          <a:p>
            <a:r>
              <a:t>D. Translation Issues in Bilingual Books</a:t>
            </a:r>
          </a:p>
        </p:txBody>
      </p:sp>
      <p:sp>
        <p:nvSpPr>
          <p:cNvPr id="3" name="文本框 2"/>
          <p:cNvSpPr txBox="1"/>
          <p:nvPr/>
        </p:nvSpPr>
        <p:spPr>
          <a:xfrm>
            <a:off x="610235" y="1721485"/>
            <a:ext cx="347345" cy="368300"/>
          </a:xfrm>
          <a:prstGeom prst="rect">
            <a:avLst/>
          </a:prstGeom>
          <a:noFill/>
        </p:spPr>
        <p:txBody>
          <a:bodyPr wrap="square" rtlCol="0">
            <a:spAutoFit/>
          </a:bodyPr>
          <a:p>
            <a:r>
              <a:rPr lang="en-US" altLang="zh-CN">
                <a:solidFill>
                  <a:srgbClr val="FF0000"/>
                </a:solidFill>
              </a:rPr>
              <a:t>A</a:t>
            </a:r>
            <a:endParaRPr lang="en-US" altLang="zh-CN">
              <a:solidFill>
                <a:srgbClr val="FF0000"/>
              </a:solidFill>
            </a:endParaRPr>
          </a:p>
        </p:txBody>
      </p:sp>
      <p:sp>
        <p:nvSpPr>
          <p:cNvPr id="4" name="文本框 3"/>
          <p:cNvSpPr txBox="1"/>
          <p:nvPr/>
        </p:nvSpPr>
        <p:spPr>
          <a:xfrm>
            <a:off x="610235" y="5022215"/>
            <a:ext cx="347345" cy="368300"/>
          </a:xfrm>
          <a:prstGeom prst="rect">
            <a:avLst/>
          </a:prstGeom>
          <a:noFill/>
        </p:spPr>
        <p:txBody>
          <a:bodyPr wrap="square" rtlCol="0">
            <a:spAutoFit/>
          </a:bodyPr>
          <a:p>
            <a:r>
              <a:rPr lang="en-US" altLang="zh-CN">
                <a:solidFill>
                  <a:srgbClr val="FF0000"/>
                </a:solidFill>
              </a:rPr>
              <a:t>D</a:t>
            </a:r>
            <a:endParaRPr lang="en-US" altLang="zh-CN">
              <a:solidFill>
                <a:srgbClr val="FF0000"/>
              </a:solidFill>
            </a:endParaRPr>
          </a:p>
        </p:txBody>
      </p:sp>
      <p:sp>
        <p:nvSpPr>
          <p:cNvPr id="5" name="文本框 4"/>
          <p:cNvSpPr txBox="1"/>
          <p:nvPr/>
        </p:nvSpPr>
        <p:spPr>
          <a:xfrm>
            <a:off x="610235" y="3372485"/>
            <a:ext cx="347345" cy="368300"/>
          </a:xfrm>
          <a:prstGeom prst="rect">
            <a:avLst/>
          </a:prstGeom>
          <a:noFill/>
        </p:spPr>
        <p:txBody>
          <a:bodyPr wrap="square" rtlCol="0">
            <a:spAutoFit/>
          </a:bodyPr>
          <a:p>
            <a:r>
              <a:rPr lang="en-US" altLang="zh-CN">
                <a:solidFill>
                  <a:srgbClr val="FF0000"/>
                </a:solidFill>
              </a:rPr>
              <a:t>B</a:t>
            </a:r>
            <a:endParaRPr lang="en-US" altLang="zh-CN">
              <a:solidFill>
                <a:srgbClr val="FF0000"/>
              </a:solidFill>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1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1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482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482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34827" name="文本框 7"/>
          <p:cNvSpPr txBox="1"/>
          <p:nvPr/>
        </p:nvSpPr>
        <p:spPr>
          <a:xfrm>
            <a:off x="1790700" y="766763"/>
            <a:ext cx="8610600" cy="55308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Five</a:t>
            </a:r>
            <a:endParaRPr lang="en-US" altLang="zh-CN" b="1">
              <a:solidFill>
                <a:srgbClr val="2AA2BA"/>
              </a:solidFill>
              <a:latin typeface="Arial" panose="020B0604020202020204" pitchFamily="34" charset="0"/>
              <a:ea typeface="宋体" panose="02010600030101010101" pitchFamily="2" charset="-122"/>
            </a:endParaRPr>
          </a:p>
        </p:txBody>
      </p:sp>
      <p:sp>
        <p:nvSpPr>
          <p:cNvPr id="34828" name="文本框 8"/>
          <p:cNvSpPr txBox="1"/>
          <p:nvPr/>
        </p:nvSpPr>
        <p:spPr>
          <a:xfrm>
            <a:off x="617855" y="1320165"/>
            <a:ext cx="10442575" cy="82994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Passage Two and Passage Three are both about the issue of the novel’s death in the new era. Discuss with your group members about the different skills used by the authors to develop their ideas and write a critical article to summarize your discussions in about 120 words.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532765" y="2257425"/>
            <a:ext cx="11126470" cy="3745865"/>
          </a:xfrm>
          <a:prstGeom prst="rect">
            <a:avLst/>
          </a:prstGeom>
          <a:noFill/>
          <a:ln w="9525">
            <a:noFill/>
          </a:ln>
        </p:spPr>
        <p:txBody>
          <a:bodyPr wrap="square" anchor="t">
            <a:spAutoFit/>
          </a:bodyPr>
          <a:p>
            <a:pPr algn="just">
              <a:lnSpc>
                <a:spcPct val="110000"/>
              </a:lnSpc>
            </a:pPr>
            <a:r>
              <a:rPr lang="zh-CN" altLang="en-US" b="1">
                <a:latin typeface="Times New Roman" panose="02020603050405020304" pitchFamily="18" charset="0"/>
                <a:ea typeface="宋体" panose="02010600030101010101" pitchFamily="2" charset="-122"/>
              </a:rPr>
              <a:t>参考答案：</a:t>
            </a:r>
            <a:endParaRPr lang="zh-CN" altLang="en-US" b="1">
              <a:latin typeface="Times New Roman" panose="02020603050405020304" pitchFamily="18" charset="0"/>
              <a:ea typeface="宋体" panose="02010600030101010101" pitchFamily="2" charset="-122"/>
            </a:endParaRPr>
          </a:p>
          <a:p>
            <a:pPr algn="just">
              <a:lnSpc>
                <a:spcPct val="110000"/>
              </a:lnSpc>
            </a:pPr>
            <a:endParaRPr lang="zh-CN" altLang="en-US" b="1">
              <a:latin typeface="Times New Roman" panose="02020603050405020304" pitchFamily="18" charset="0"/>
              <a:ea typeface="宋体" panose="02010600030101010101" pitchFamily="2" charset="-122"/>
            </a:endParaRPr>
          </a:p>
          <a:p>
            <a:pPr algn="just">
              <a:lnSpc>
                <a:spcPct val="110000"/>
              </a:lnSpc>
            </a:pPr>
            <a:r>
              <a:rPr lang="zh-CN" altLang="en-US">
                <a:solidFill>
                  <a:srgbClr val="C00000"/>
                </a:solidFill>
                <a:latin typeface="Times New Roman" panose="02020603050405020304" pitchFamily="18" charset="0"/>
                <a:ea typeface="宋体" panose="02010600030101010101" pitchFamily="2" charset="-122"/>
              </a:rPr>
              <a:t>Though both Passage Two and Passage Three argue against the opinion that the novel is  dead, they have adopted different skills. Passage Two develops its idea mainly by division and classification. It divides pronouncements related to the death of novel into two foundations. That is to say, one is made out of nostalgia and the other is made out of ambition. Then the author argues against each of them by specific evidences. In the end, the author quotes one of his favorite essayists to draw the conclusion that the field of literature will be enriched by the novel’s new hybrid varieties. On the contrary, Passage Three develops its idea mainly by means of comparison and contrast. The author of Passage Three argues that those who believe the novel is dead relate the novel to a 19th-century form. In the 19th century, the novel is a reflection of the real life. However, the reality in the 20th century has changed radically, so has the ways of writing a novel. In the end, the author draws the conclusion that the beauty of a novel will remain all the same. </a:t>
            </a:r>
            <a:endParaRPr lang="zh-CN" altLang="en-US">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Six</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922909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Passage Four and Passage Five are about the issue of literary translation. Discuss the following questions with your group members.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714500" y="3107055"/>
            <a:ext cx="10097135" cy="1445260"/>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endParaRPr>
          </a:p>
          <a:p>
            <a:pPr algn="just">
              <a:lnSpc>
                <a:spcPct val="110000"/>
              </a:lnSpc>
            </a:pPr>
            <a:endParaRPr lang="zh-CN" altLang="en-US" sz="2000">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1. Yes. Translation requires creation and imagination like writing itself. Besides, it also</a:t>
            </a:r>
            <a:endParaRPr lang="zh-CN" altLang="en-US" sz="2000">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involves the cross-cultural ability.</a:t>
            </a:r>
            <a:endParaRPr lang="zh-CN" altLang="en-US" sz="2000">
              <a:solidFill>
                <a:srgbClr val="C00000"/>
              </a:solidFill>
              <a:latin typeface="Times New Roman" panose="02020603050405020304" pitchFamily="18" charset="0"/>
              <a:ea typeface="宋体" panose="02010600030101010101" pitchFamily="2" charset="-122"/>
            </a:endParaRPr>
          </a:p>
        </p:txBody>
      </p:sp>
      <p:sp>
        <p:nvSpPr>
          <p:cNvPr id="2" name="文本框 1"/>
          <p:cNvSpPr txBox="1"/>
          <p:nvPr/>
        </p:nvSpPr>
        <p:spPr>
          <a:xfrm>
            <a:off x="1714500" y="1952625"/>
            <a:ext cx="9538335" cy="645160"/>
          </a:xfrm>
          <a:prstGeom prst="rect">
            <a:avLst/>
          </a:prstGeom>
          <a:noFill/>
        </p:spPr>
        <p:txBody>
          <a:bodyPr wrap="square" rtlCol="0">
            <a:spAutoFit/>
          </a:bodyPr>
          <a:p>
            <a:r>
              <a:rPr lang="zh-CN" altLang="en-US"/>
              <a:t>1. In Passage Four, Mo Yan said, “I think translation is much harder than writing itself”. Do you agree with him? Why or Why not?</a:t>
            </a: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Six</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922909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Passage Four and Passage Five are about the issue of literary translation. Discuss the following questions with your group members.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714500" y="3107055"/>
            <a:ext cx="9899015" cy="1783715"/>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endParaRPr>
          </a:p>
          <a:p>
            <a:pPr algn="just">
              <a:lnSpc>
                <a:spcPct val="110000"/>
              </a:lnSpc>
            </a:pPr>
            <a:endParaRPr lang="zh-CN" altLang="en-US" sz="2000">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2. For example, we can work as a Chinese teacher around the world, translate Chinese works</a:t>
            </a:r>
            <a:endParaRPr lang="zh-CN" altLang="en-US" sz="2000">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into foreign languages, or introduce Chinese culture to foreign friends through some</a:t>
            </a:r>
            <a:endParaRPr lang="zh-CN" altLang="en-US" sz="2000">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international organizations.</a:t>
            </a:r>
            <a:endParaRPr lang="zh-CN" altLang="en-US" sz="2000">
              <a:solidFill>
                <a:srgbClr val="C00000"/>
              </a:solidFill>
              <a:latin typeface="Times New Roman" panose="02020603050405020304" pitchFamily="18" charset="0"/>
              <a:ea typeface="宋体" panose="02010600030101010101" pitchFamily="2" charset="-122"/>
            </a:endParaRPr>
          </a:p>
        </p:txBody>
      </p:sp>
      <p:sp>
        <p:nvSpPr>
          <p:cNvPr id="2" name="文本框 1"/>
          <p:cNvSpPr txBox="1"/>
          <p:nvPr/>
        </p:nvSpPr>
        <p:spPr>
          <a:xfrm>
            <a:off x="1714500" y="2015490"/>
            <a:ext cx="9538335" cy="645160"/>
          </a:xfrm>
          <a:prstGeom prst="rect">
            <a:avLst/>
          </a:prstGeom>
          <a:noFill/>
        </p:spPr>
        <p:txBody>
          <a:bodyPr wrap="square" rtlCol="0">
            <a:spAutoFit/>
          </a:bodyPr>
          <a:p>
            <a:r>
              <a:rPr lang="zh-CN" altLang="en-US"/>
              <a:t>2. As Lan Lijun, Chinese Ambassador to Sweden, said, more and more people around the world desire to know about China. What contributions can you make to this phenomenon?</a:t>
            </a: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7"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698"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699"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0"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1"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2"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3"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9704"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9706"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9707" name="文本框 7"/>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Six</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9708" name="文本框 8"/>
          <p:cNvSpPr txBox="1"/>
          <p:nvPr/>
        </p:nvSpPr>
        <p:spPr>
          <a:xfrm>
            <a:off x="1831975" y="1222375"/>
            <a:ext cx="9229090" cy="58356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Passage Four and Passage Five are about the issue of literary translation. Discuss the following questions with your group members.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11" name="文本框 10"/>
          <p:cNvSpPr txBox="1"/>
          <p:nvPr/>
        </p:nvSpPr>
        <p:spPr>
          <a:xfrm>
            <a:off x="1714500" y="3107055"/>
            <a:ext cx="9737090" cy="1783715"/>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endParaRPr>
          </a:p>
          <a:p>
            <a:pPr algn="just">
              <a:lnSpc>
                <a:spcPct val="110000"/>
              </a:lnSpc>
            </a:pPr>
            <a:endParaRPr lang="zh-CN" altLang="en-US" sz="2000">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3. A translator needs to have a good mastery of both the source language and the target</a:t>
            </a:r>
            <a:endParaRPr lang="zh-CN" altLang="en-US" sz="2000">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language, a good mastery of translation skills, cross-cultural consciousness, political</a:t>
            </a:r>
            <a:endParaRPr lang="zh-CN" altLang="en-US" sz="2000">
              <a:solidFill>
                <a:srgbClr val="C00000"/>
              </a:solidFill>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consciousness, and so on.</a:t>
            </a:r>
            <a:endParaRPr lang="zh-CN" altLang="en-US" sz="2000">
              <a:solidFill>
                <a:srgbClr val="C00000"/>
              </a:solidFill>
              <a:latin typeface="Times New Roman" panose="02020603050405020304" pitchFamily="18" charset="0"/>
              <a:ea typeface="宋体" panose="02010600030101010101" pitchFamily="2" charset="-122"/>
            </a:endParaRPr>
          </a:p>
        </p:txBody>
      </p:sp>
      <p:sp>
        <p:nvSpPr>
          <p:cNvPr id="2" name="文本框 1"/>
          <p:cNvSpPr txBox="1"/>
          <p:nvPr/>
        </p:nvSpPr>
        <p:spPr>
          <a:xfrm>
            <a:off x="1677035" y="2014855"/>
            <a:ext cx="9538335" cy="368300"/>
          </a:xfrm>
          <a:prstGeom prst="rect">
            <a:avLst/>
          </a:prstGeom>
          <a:noFill/>
        </p:spPr>
        <p:txBody>
          <a:bodyPr wrap="square" rtlCol="0">
            <a:spAutoFit/>
          </a:bodyPr>
          <a:p>
            <a:r>
              <a:rPr lang="zh-CN" altLang="en-US"/>
              <a:t>3. What qualities does a translator need to have? Briefly explain your answers.</a:t>
            </a:r>
            <a:endParaRPr lang="zh-CN" altLang="en-US"/>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文本框 1"/>
          <p:cNvSpPr txBox="1"/>
          <p:nvPr/>
        </p:nvSpPr>
        <p:spPr>
          <a:xfrm>
            <a:off x="1273175" y="3643313"/>
            <a:ext cx="2773363" cy="708025"/>
          </a:xfrm>
          <a:prstGeom prst="rect">
            <a:avLst/>
          </a:prstGeom>
          <a:noFill/>
          <a:ln w="9525">
            <a:noFill/>
          </a:ln>
        </p:spPr>
        <p:txBody>
          <a:bodyPr wrap="none" anchor="t">
            <a:spAutoFit/>
          </a:bodyPr>
          <a:p>
            <a:pPr algn="ctr"/>
            <a:r>
              <a:rPr lang="en-US" altLang="zh-CN" sz="4000">
                <a:solidFill>
                  <a:schemeClr val="bg1"/>
                </a:solidFill>
                <a:latin typeface="Century Gothic" panose="020B0502020202020204" pitchFamily="34" charset="0"/>
                <a:ea typeface="宋体" panose="02010600030101010101" pitchFamily="2" charset="-122"/>
              </a:rPr>
              <a:t>CONTENTS</a:t>
            </a:r>
            <a:endParaRPr lang="zh-CN" altLang="en-US" sz="4000" dirty="0">
              <a:solidFill>
                <a:schemeClr val="bg1"/>
              </a:solidFill>
              <a:latin typeface="Century Gothic" panose="020B0502020202020204" pitchFamily="34" charset="0"/>
              <a:ea typeface="宋体" panose="02010600030101010101" pitchFamily="2" charset="-122"/>
            </a:endParaRPr>
          </a:p>
        </p:txBody>
      </p:sp>
      <p:sp>
        <p:nvSpPr>
          <p:cNvPr id="20482" name="文本框 2"/>
          <p:cNvSpPr txBox="1"/>
          <p:nvPr/>
        </p:nvSpPr>
        <p:spPr>
          <a:xfrm>
            <a:off x="6521450" y="1304925"/>
            <a:ext cx="1485900"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宋体" panose="02010600030101010101" pitchFamily="2" charset="-122"/>
                <a:hlinkClick r:id="" action="ppaction://hlinkshowjump?jump=nextslide"/>
              </a:rPr>
              <a:t>Lead-in</a:t>
            </a:r>
            <a:endParaRPr lang="zh-CN" altLang="en-US" sz="2800" b="1" dirty="0">
              <a:solidFill>
                <a:srgbClr val="FFFFFF"/>
              </a:solidFill>
              <a:latin typeface="Century Gothic" panose="020B0502020202020204" pitchFamily="34" charset="0"/>
              <a:ea typeface="宋体" panose="02010600030101010101" pitchFamily="2" charset="-122"/>
            </a:endParaRPr>
          </a:p>
        </p:txBody>
      </p:sp>
      <p:sp>
        <p:nvSpPr>
          <p:cNvPr id="5" name="椭圆 4"/>
          <p:cNvSpPr/>
          <p:nvPr/>
        </p:nvSpPr>
        <p:spPr>
          <a:xfrm>
            <a:off x="5532438" y="1187450"/>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1</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4" name="文本框 5"/>
          <p:cNvSpPr txBox="1"/>
          <p:nvPr/>
        </p:nvSpPr>
        <p:spPr>
          <a:xfrm>
            <a:off x="6521450" y="2212975"/>
            <a:ext cx="1089025"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1" action="ppaction://hlinksldjump"/>
              </a:rPr>
              <a:t>Tasks</a:t>
            </a:r>
            <a:endParaRPr lang="zh-CN" altLang="en-US" sz="2800" b="1" dirty="0">
              <a:solidFill>
                <a:srgbClr val="FFFFFF"/>
              </a:solidFill>
              <a:latin typeface="Century Gothic" panose="020B0502020202020204" pitchFamily="34" charset="0"/>
              <a:ea typeface="微软雅黑" pitchFamily="34" charset="-122"/>
            </a:endParaRPr>
          </a:p>
        </p:txBody>
      </p:sp>
      <p:sp>
        <p:nvSpPr>
          <p:cNvPr id="8" name="椭圆 7"/>
          <p:cNvSpPr/>
          <p:nvPr/>
        </p:nvSpPr>
        <p:spPr>
          <a:xfrm>
            <a:off x="5532438" y="2071688"/>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2</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6" name="文本框 8"/>
          <p:cNvSpPr txBox="1"/>
          <p:nvPr/>
        </p:nvSpPr>
        <p:spPr>
          <a:xfrm>
            <a:off x="6521450" y="3103563"/>
            <a:ext cx="1778000" cy="519112"/>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2" action="ppaction://hlinksldjump"/>
              </a:rPr>
              <a:t>Readings</a:t>
            </a:r>
            <a:endParaRPr lang="zh-CN" altLang="en-US" sz="2800" b="1" dirty="0">
              <a:solidFill>
                <a:srgbClr val="FFFFFF"/>
              </a:solidFill>
              <a:latin typeface="Century Gothic" panose="020B0502020202020204" pitchFamily="34" charset="0"/>
              <a:ea typeface="微软雅黑" pitchFamily="34" charset="-122"/>
            </a:endParaRPr>
          </a:p>
        </p:txBody>
      </p:sp>
      <p:sp>
        <p:nvSpPr>
          <p:cNvPr id="11" name="椭圆 10"/>
          <p:cNvSpPr/>
          <p:nvPr/>
        </p:nvSpPr>
        <p:spPr>
          <a:xfrm>
            <a:off x="5532438" y="2986088"/>
            <a:ext cx="639763" cy="638175"/>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3</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88" name="文本框 11"/>
          <p:cNvSpPr txBox="1"/>
          <p:nvPr/>
        </p:nvSpPr>
        <p:spPr>
          <a:xfrm>
            <a:off x="6494463" y="3984625"/>
            <a:ext cx="2928937" cy="519113"/>
          </a:xfrm>
          <a:prstGeom prst="rect">
            <a:avLst/>
          </a:prstGeom>
          <a:noFill/>
          <a:ln w="9525">
            <a:noFill/>
          </a:ln>
        </p:spPr>
        <p:txBody>
          <a:bodyPr wrap="none" anchor="t">
            <a:spAutoFit/>
          </a:bodyPr>
          <a:p>
            <a:pPr defTabSz="608330"/>
            <a:r>
              <a:rPr lang="en-US" altLang="zh-CN" sz="2800" b="1">
                <a:solidFill>
                  <a:srgbClr val="FFFFFF"/>
                </a:solidFill>
                <a:latin typeface="Century Gothic" panose="020B0502020202020204" pitchFamily="34" charset="0"/>
                <a:ea typeface="微软雅黑" pitchFamily="34" charset="-122"/>
                <a:hlinkClick r:id="rId3" action="ppaction://hlinksldjump"/>
              </a:rPr>
              <a:t>More Resources</a:t>
            </a:r>
            <a:endParaRPr lang="zh-CN" altLang="en-US" sz="2800" b="1" dirty="0">
              <a:solidFill>
                <a:srgbClr val="FFFFFF"/>
              </a:solidFill>
              <a:latin typeface="Century Gothic" panose="020B0502020202020204" pitchFamily="34" charset="0"/>
              <a:ea typeface="微软雅黑" pitchFamily="34" charset="-122"/>
            </a:endParaRPr>
          </a:p>
        </p:txBody>
      </p:sp>
      <p:sp>
        <p:nvSpPr>
          <p:cNvPr id="14" name="椭圆 13"/>
          <p:cNvSpPr/>
          <p:nvPr/>
        </p:nvSpPr>
        <p:spPr>
          <a:xfrm>
            <a:off x="5532438" y="3870325"/>
            <a:ext cx="639763" cy="639763"/>
          </a:xfrm>
          <a:prstGeom prst="ellipse">
            <a:avLst/>
          </a:prstGeom>
          <a:solidFill>
            <a:schemeClr val="accent4"/>
          </a:solidFill>
          <a:ln w="28575" cap="flat" cmpd="sng" algn="ctr">
            <a:solidFill>
              <a:srgbClr val="FFFFFF"/>
            </a:solidFill>
            <a:prstDash val="solid"/>
          </a:ln>
          <a:effectLst/>
        </p:spPr>
        <p:txBody>
          <a:bodyPr rtlCol="0" anchor="ctr"/>
          <a:lstStyle/>
          <a:p>
            <a:pPr marL="0" marR="0" lvl="0" indent="0" algn="ctr" defTabSz="608965" rtl="0" eaLnBrk="1" fontAlgn="auto" latinLnBrk="0" hangingPunct="1">
              <a:lnSpc>
                <a:spcPct val="100000"/>
              </a:lnSpc>
              <a:spcBef>
                <a:spcPts val="0"/>
              </a:spcBef>
              <a:spcAft>
                <a:spcPts val="0"/>
              </a:spcAft>
              <a:buClrTx/>
              <a:buSzTx/>
              <a:buFontTx/>
              <a:buNone/>
              <a:defRPr/>
            </a:pPr>
            <a:r>
              <a:rPr kumimoji="1" lang="en-US" altLang="zh-CN"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cs typeface="+mn-cs"/>
              </a:rPr>
              <a:t>4</a:t>
            </a:r>
            <a:endParaRPr kumimoji="1" lang="zh-CN" altLang="en-US" sz="3200" b="1" i="0" u="none" strike="noStrike" kern="0" cap="none" spc="0" normalizeH="0" baseline="0" noProof="0" dirty="0" smtClean="0">
              <a:ln>
                <a:noFill/>
              </a:ln>
              <a:solidFill>
                <a:srgbClr val="FFFFFF"/>
              </a:solidFill>
              <a:effectLst/>
              <a:uLnTx/>
              <a:uFillTx/>
              <a:latin typeface="Century Gothic" panose="020B0502020202020204"/>
              <a:ea typeface="微软雅黑" pitchFamily="34" charset="-122"/>
            </a:endParaRPr>
          </a:p>
        </p:txBody>
      </p:sp>
      <p:sp>
        <p:nvSpPr>
          <p:cNvPr id="20490" name="文本框 17"/>
          <p:cNvSpPr txBox="1"/>
          <p:nvPr/>
        </p:nvSpPr>
        <p:spPr>
          <a:xfrm>
            <a:off x="1090613" y="1973263"/>
            <a:ext cx="3133725" cy="1862137"/>
          </a:xfrm>
          <a:prstGeom prst="rect">
            <a:avLst/>
          </a:prstGeom>
          <a:noFill/>
          <a:ln w="9525">
            <a:noFill/>
          </a:ln>
        </p:spPr>
        <p:txBody>
          <a:bodyPr wrap="none" anchor="t">
            <a:spAutoFit/>
          </a:bodyPr>
          <a:p>
            <a:pPr algn="ctr"/>
            <a:r>
              <a:rPr lang="zh-CN" altLang="en-US" sz="11500" b="1" dirty="0">
                <a:solidFill>
                  <a:schemeClr val="bg1"/>
                </a:solidFill>
                <a:latin typeface="微软雅黑" pitchFamily="34" charset="-122"/>
                <a:ea typeface="微软雅黑" pitchFamily="34" charset="-122"/>
              </a:rPr>
              <a:t>目录</a:t>
            </a:r>
            <a:endParaRPr lang="zh-CN" altLang="en-US" sz="11500" b="1" dirty="0">
              <a:solidFill>
                <a:schemeClr val="bg1"/>
              </a:solidFill>
              <a:latin typeface="微软雅黑" pitchFamily="34" charset="-122"/>
              <a:ea typeface="微软雅黑" pitchFamily="34" charset="-122"/>
            </a:endParaRP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3</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3686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4035425"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Readings</a:t>
            </a:r>
            <a:endParaRPr kumimoji="1" lang="en-US" altLang="zh-CN" sz="6600" b="1" kern="1200" cap="none" spc="0" normalizeH="0" baseline="0" noProof="0" dirty="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4" name="文本框 8"/>
          <p:cNvSpPr txBox="1"/>
          <p:nvPr/>
        </p:nvSpPr>
        <p:spPr>
          <a:xfrm>
            <a:off x="7314883"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37896"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3789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7898" name="文本框 7"/>
          <p:cNvSpPr txBox="1"/>
          <p:nvPr/>
        </p:nvSpPr>
        <p:spPr>
          <a:xfrm>
            <a:off x="1790700" y="550863"/>
            <a:ext cx="8610600" cy="829945"/>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One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106045" y="2192020"/>
            <a:ext cx="7002780" cy="3461385"/>
          </a:xfrm>
          <a:prstGeom prst="rect">
            <a:avLst/>
          </a:prstGeom>
          <a:noFill/>
        </p:spPr>
        <p:txBody>
          <a:bodyPr wrap="square" rtlCol="0" anchor="t">
            <a:spAutoFit/>
          </a:bodyPr>
          <a:p>
            <a:pPr indent="457200" algn="just">
              <a:lnSpc>
                <a:spcPct val="150000"/>
              </a:lnSpc>
            </a:pPr>
            <a:r>
              <a:rPr b="1" noProof="1">
                <a:ea typeface="宋体" panose="02010600030101010101" pitchFamily="2" charset="-122"/>
                <a:cs typeface="+mn-cs"/>
              </a:rPr>
              <a:t>A.</a:t>
            </a:r>
            <a:r>
              <a:rPr noProof="1">
                <a:ea typeface="宋体" panose="02010600030101010101" pitchFamily="2" charset="-122"/>
                <a:cs typeface="+mn-cs"/>
              </a:rPr>
              <a:t> Science fiction (SF) has come a long way since its early days, when Isaac Asimov defined it as “that branch of literature which is concerned with the impact of scientific advance upon human beings”. By the 1970s, the</a:t>
            </a:r>
            <a:r>
              <a:rPr lang="en-US" altLang="zh-CN" sz="2000" b="1" noProof="1">
                <a:solidFill>
                  <a:srgbClr val="2AA2BA"/>
                </a:solidFill>
                <a:ea typeface="宋体" panose="02010600030101010101" pitchFamily="2" charset="-122"/>
                <a:cs typeface="+mn-cs"/>
              </a:rPr>
              <a:t> genre</a:t>
            </a:r>
            <a:r>
              <a:rPr noProof="1">
                <a:ea typeface="宋体" panose="02010600030101010101" pitchFamily="2" charset="-122"/>
                <a:cs typeface="+mn-cs"/>
              </a:rPr>
              <a:t> of science-based ideas had grown; it wasn’t just concerned with science, but with consequences. It asked “what if?” What if a world existed in which this or that were true? Pamela Sargent dubbed it “the literature of ideas”.</a:t>
            </a:r>
            <a:endParaRPr noProof="1">
              <a:ea typeface="宋体" panose="02010600030101010101" pitchFamily="2" charset="-122"/>
              <a:cs typeface="+mn-cs"/>
            </a:endParaRPr>
          </a:p>
        </p:txBody>
      </p:sp>
      <p:cxnSp>
        <p:nvCxnSpPr>
          <p:cNvPr id="5" name="直接连接符 4"/>
          <p:cNvCxnSpPr/>
          <p:nvPr/>
        </p:nvCxnSpPr>
        <p:spPr>
          <a:xfrm>
            <a:off x="176530" y="597916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105728" y="5979160"/>
            <a:ext cx="10745788" cy="306705"/>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genre n. 类型</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pic>
        <p:nvPicPr>
          <p:cNvPr id="4" name="图片 3"/>
          <p:cNvPicPr>
            <a:picLocks noChangeAspect="1"/>
          </p:cNvPicPr>
          <p:nvPr/>
        </p:nvPicPr>
        <p:blipFill>
          <a:blip r:embed="rId1"/>
          <a:stretch>
            <a:fillRect/>
          </a:stretch>
        </p:blipFill>
        <p:spPr>
          <a:xfrm>
            <a:off x="7315200" y="1929765"/>
            <a:ext cx="4699000" cy="3524885"/>
          </a:xfrm>
          <a:prstGeom prst="rect">
            <a:avLst/>
          </a:prstGeom>
        </p:spPr>
      </p:pic>
      <p:sp>
        <p:nvSpPr>
          <p:cNvPr id="6" name="文本框 5"/>
          <p:cNvSpPr txBox="1"/>
          <p:nvPr/>
        </p:nvSpPr>
        <p:spPr>
          <a:xfrm>
            <a:off x="3320415" y="1149350"/>
            <a:ext cx="5376545" cy="398780"/>
          </a:xfrm>
          <a:prstGeom prst="rect">
            <a:avLst/>
          </a:prstGeom>
          <a:noFill/>
        </p:spPr>
        <p:txBody>
          <a:bodyPr wrap="square" rtlCol="0">
            <a:spAutoFit/>
          </a:bodyPr>
          <a:p>
            <a:r>
              <a:rPr lang="zh-CN" altLang="en-US" sz="2000" b="1"/>
              <a:t>Science Fiction: The Literature of Ideas</a:t>
            </a:r>
            <a:endParaRPr lang="zh-CN" altLang="en-US" sz="2000" b="1"/>
          </a:p>
        </p:txBody>
      </p:sp>
    </p:spTree>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382270" y="1604645"/>
            <a:ext cx="11428095" cy="2861310"/>
          </a:xfrm>
          <a:prstGeom prst="rect">
            <a:avLst/>
          </a:prstGeom>
          <a:noFill/>
        </p:spPr>
        <p:txBody>
          <a:bodyPr wrap="square" rtlCol="0" anchor="t">
            <a:spAutoFit/>
          </a:bodyPr>
          <a:p>
            <a:pPr algn="l" defTabSz="914400">
              <a:lnSpc>
                <a:spcPct val="150000"/>
              </a:lnSpc>
            </a:pPr>
            <a:r>
              <a:rPr lang="en-US" altLang="zh-CN" sz="1600" noProof="1">
                <a:latin typeface="Times New Roman" panose="02020603050405020304" pitchFamily="18" charset="0"/>
                <a:ea typeface="宋体" panose="02010600030101010101" pitchFamily="2" charset="-122"/>
                <a:cs typeface="+mn-cs"/>
              </a:rPr>
              <a:t>   </a:t>
            </a:r>
            <a:r>
              <a:rPr lang="en-US" altLang="zh-CN" sz="2000" noProof="1">
                <a:latin typeface="Times New Roman" panose="02020603050405020304" pitchFamily="18" charset="0"/>
                <a:ea typeface="宋体" panose="02010600030101010101" pitchFamily="2" charset="-122"/>
                <a:cs typeface="+mn-cs"/>
              </a:rPr>
              <a:t> </a:t>
            </a:r>
            <a:r>
              <a:rPr sz="2000" b="1" noProof="1">
                <a:ea typeface="宋体" panose="02010600030101010101" pitchFamily="2" charset="-122"/>
                <a:cs typeface="+mn-cs"/>
              </a:rPr>
              <a:t>B. </a:t>
            </a:r>
            <a:r>
              <a:rPr sz="2000" noProof="1">
                <a:ea typeface="宋体" panose="02010600030101010101" pitchFamily="2" charset="-122"/>
                <a:cs typeface="+mn-cs"/>
              </a:rPr>
              <a:t>Fortunately, you don’t have to be a “techie,” or have a degree in </a:t>
            </a:r>
            <a:r>
              <a:rPr lang="en-US" altLang="zh-CN" sz="2000" b="1" noProof="1">
                <a:solidFill>
                  <a:srgbClr val="2AA2BA"/>
                </a:solidFill>
                <a:ea typeface="宋体" panose="02010600030101010101" pitchFamily="2" charset="-122"/>
                <a:cs typeface="+mn-cs"/>
              </a:rPr>
              <a:t>quantum mechanics, </a:t>
            </a:r>
            <a:r>
              <a:rPr sz="2000" noProof="1">
                <a:ea typeface="宋体" panose="02010600030101010101" pitchFamily="2" charset="-122"/>
                <a:cs typeface="+mn-cs"/>
              </a:rPr>
              <a:t>to write for this genre. Good science fiction, like all other forms of fiction, is about people. It examines the human condition, perhaps in a whole new landscape, perhaps from an “alien” perspective. But it has to be about people, or readers will have no frame of reference, nothing to relate to. To create that all-important </a:t>
            </a:r>
            <a:r>
              <a:rPr lang="en-US" altLang="zh-CN" sz="2000" b="1" noProof="1">
                <a:solidFill>
                  <a:srgbClr val="2AA2BA"/>
                </a:solidFill>
                <a:ea typeface="宋体" panose="02010600030101010101" pitchFamily="2" charset="-122"/>
                <a:cs typeface="+mn-cs"/>
              </a:rPr>
              <a:t>empathy </a:t>
            </a:r>
            <a:r>
              <a:rPr sz="2000" noProof="1">
                <a:ea typeface="宋体" panose="02010600030101010101" pitchFamily="2" charset="-122"/>
                <a:cs typeface="+mn-cs"/>
              </a:rPr>
              <a:t>between readers and characters, you’ll describe your aliens (or robots, or artificial intelligences) through human perceptions.</a:t>
            </a:r>
            <a:endParaRPr sz="2000" noProof="1">
              <a:ea typeface="宋体" panose="02010600030101010101" pitchFamily="2" charset="-122"/>
              <a:cs typeface="+mn-cs"/>
            </a:endParaRPr>
          </a:p>
        </p:txBody>
      </p:sp>
      <p:sp>
        <p:nvSpPr>
          <p:cNvPr id="38914" name="文本占位符 5"/>
          <p:cNvSpPr>
            <a:spLocks noGrp="1"/>
          </p:cNvSpPr>
          <p:nvPr>
            <p:ph type="body" sz="quarter" idx="10"/>
          </p:nvPr>
        </p:nvSpPr>
        <p:spPr>
          <a:xfrm>
            <a:off x="180975" y="85725"/>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 name="文本框 3"/>
          <p:cNvSpPr txBox="1"/>
          <p:nvPr/>
        </p:nvSpPr>
        <p:spPr>
          <a:xfrm>
            <a:off x="381953" y="5466080"/>
            <a:ext cx="10745788" cy="521970"/>
          </a:xfrm>
          <a:prstGeom prst="rect">
            <a:avLst/>
          </a:prstGeom>
          <a:noFill/>
        </p:spPr>
        <p:txBody>
          <a:bodyPr wrap="square" rtlCol="0">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quantum mechanics n. 量子力学</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empathy n. 移情，共鸣</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5" name="直接连接符 4"/>
          <p:cNvCxnSpPr/>
          <p:nvPr/>
        </p:nvCxnSpPr>
        <p:spPr>
          <a:xfrm>
            <a:off x="382270" y="528637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7898" name="文本框 7"/>
          <p:cNvSpPr txBox="1"/>
          <p:nvPr/>
        </p:nvSpPr>
        <p:spPr>
          <a:xfrm>
            <a:off x="527050" y="615633"/>
            <a:ext cx="8610600" cy="829945"/>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One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2"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40963" name="文本框 6"/>
          <p:cNvSpPr txBox="1"/>
          <p:nvPr/>
        </p:nvSpPr>
        <p:spPr>
          <a:xfrm>
            <a:off x="342265" y="1445895"/>
            <a:ext cx="11507470" cy="3969385"/>
          </a:xfrm>
          <a:prstGeom prst="rect">
            <a:avLst/>
          </a:prstGeom>
          <a:noFill/>
          <a:ln w="9525">
            <a:noFill/>
          </a:ln>
        </p:spPr>
        <p:txBody>
          <a:bodyPr wrap="square" anchor="t">
            <a:spAutoFit/>
          </a:bodyPr>
          <a:p>
            <a:pPr algn="just">
              <a:lnSpc>
                <a:spcPct val="140000"/>
              </a:lnSpc>
            </a:pPr>
            <a:r>
              <a:rPr sz="2000" b="1">
                <a:sym typeface="+mn-ea"/>
              </a:rPr>
              <a:t>C. </a:t>
            </a:r>
            <a:r>
              <a:rPr sz="2000">
                <a:sym typeface="+mn-ea"/>
              </a:rPr>
              <a:t>While science fiction often addresses contemporary issues, which doesn’t mean you should </a:t>
            </a:r>
            <a:r>
              <a:rPr lang="en-US" altLang="zh-CN" sz="2000" b="1">
                <a:solidFill>
                  <a:srgbClr val="2AA2BA"/>
                </a:solidFill>
                <a:sym typeface="+mn-ea"/>
              </a:rPr>
              <a:t>scour </a:t>
            </a:r>
            <a:r>
              <a:rPr sz="2000">
                <a:sym typeface="+mn-ea"/>
              </a:rPr>
              <a:t>today’s headlines for ideas. Current events become old news very quickly. Instead, let ideas come to you by keeping your mind in “what if” mode as you experience the world around you. While the science fiction focuses on the future, history is also a great source of inspiration. Many science fiction writers are also history </a:t>
            </a:r>
            <a:r>
              <a:rPr lang="en-US" altLang="zh-CN" sz="2000" b="1">
                <a:solidFill>
                  <a:srgbClr val="2AA2BA"/>
                </a:solidFill>
                <a:sym typeface="+mn-ea"/>
              </a:rPr>
              <a:t>buffs</a:t>
            </a:r>
            <a:r>
              <a:rPr sz="2000">
                <a:sym typeface="+mn-ea"/>
              </a:rPr>
              <a:t>; it’s no coincidence that L. Sprague de Camp wrote the nonfiction Great Cities of the Ancient World and the time-travel novel Lest Darkness Fall. Folklore and mythology also hold </a:t>
            </a:r>
            <a:r>
              <a:rPr lang="en-US" altLang="zh-CN" sz="2000" b="1">
                <a:solidFill>
                  <a:srgbClr val="2AA2BA"/>
                </a:solidFill>
                <a:sym typeface="+mn-ea"/>
              </a:rPr>
              <a:t>a trove of </a:t>
            </a:r>
            <a:r>
              <a:rPr sz="2000">
                <a:sym typeface="+mn-ea"/>
              </a:rPr>
              <a:t>ideas for science fiction stories. Science fiction writer Larry Niven uses the unicorn myth in </a:t>
            </a:r>
            <a:r>
              <a:rPr sz="2000" i="1">
                <a:sym typeface="+mn-ea"/>
              </a:rPr>
              <a:t>The Flight of the Horse</a:t>
            </a:r>
            <a:r>
              <a:rPr sz="2000">
                <a:sym typeface="+mn-ea"/>
              </a:rPr>
              <a:t>, while Alan Dean Foster utilizes Navajo sand paintings in his novel Cyber Way.</a:t>
            </a:r>
            <a:endParaRPr sz="2000">
              <a:sym typeface="+mn-ea"/>
            </a:endParaRPr>
          </a:p>
        </p:txBody>
      </p:sp>
      <p:cxnSp>
        <p:nvCxnSpPr>
          <p:cNvPr id="10" name="直接连接符 9"/>
          <p:cNvCxnSpPr/>
          <p:nvPr/>
        </p:nvCxnSpPr>
        <p:spPr>
          <a:xfrm>
            <a:off x="380365" y="590423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72745" y="6011545"/>
            <a:ext cx="5408613"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scour v. 四处搜索</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buff n. 爱好者</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 trove of 一批</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
        <p:nvSpPr>
          <p:cNvPr id="37898" name="文本框 7"/>
          <p:cNvSpPr txBox="1"/>
          <p:nvPr/>
        </p:nvSpPr>
        <p:spPr>
          <a:xfrm>
            <a:off x="527050" y="615633"/>
            <a:ext cx="8610600" cy="829945"/>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One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49860" y="615950"/>
            <a:ext cx="11501120" cy="4707890"/>
          </a:xfrm>
          <a:prstGeom prst="rect">
            <a:avLst/>
          </a:prstGeom>
          <a:noFill/>
        </p:spPr>
        <p:txBody>
          <a:bodyPr wrap="square" rtlCol="0" anchor="t">
            <a:spAutoFit/>
          </a:bodyPr>
          <a:p>
            <a:pPr indent="457200" algn="just">
              <a:lnSpc>
                <a:spcPct val="150000"/>
              </a:lnSpc>
            </a:pPr>
            <a:r>
              <a:rPr sz="2000" b="1" noProof="1">
                <a:ea typeface="宋体" panose="02010600030101010101" pitchFamily="2" charset="-122"/>
              </a:rPr>
              <a:t>D. </a:t>
            </a:r>
            <a:r>
              <a:rPr sz="2000" noProof="1">
                <a:ea typeface="宋体" panose="02010600030101010101" pitchFamily="2" charset="-122"/>
              </a:rPr>
              <a:t>Ideas can </a:t>
            </a:r>
            <a:r>
              <a:rPr lang="en-US" altLang="zh-CN" sz="2000" b="1" noProof="1">
                <a:solidFill>
                  <a:srgbClr val="2AA2BA"/>
                </a:solidFill>
                <a:ea typeface="宋体" panose="02010600030101010101" pitchFamily="2" charset="-122"/>
              </a:rPr>
              <a:t>germinate</a:t>
            </a:r>
            <a:r>
              <a:rPr sz="2000" noProof="1">
                <a:ea typeface="宋体" panose="02010600030101010101" pitchFamily="2" charset="-122"/>
              </a:rPr>
              <a:t> from the smallest seeds. Pay attention when someone asks, “I wonder what they’d do if...?” Study pictures — some of Earth’s creatures are weirder than anything science fiction writers have dreamed up. Collect those seeds, and let them grow in your mind. You may be surprised by what finally blooms.</a:t>
            </a:r>
            <a:endParaRPr sz="2000" noProof="1">
              <a:ea typeface="宋体" panose="02010600030101010101" pitchFamily="2" charset="-122"/>
            </a:endParaRPr>
          </a:p>
          <a:p>
            <a:pPr indent="457200" algn="just">
              <a:lnSpc>
                <a:spcPct val="150000"/>
              </a:lnSpc>
            </a:pPr>
            <a:r>
              <a:rPr sz="2000" noProof="1">
                <a:ea typeface="宋体" panose="02010600030101010101" pitchFamily="2" charset="-122"/>
              </a:rPr>
              <a:t>You’ve got an idea? Good! Now it’s time to do your research.</a:t>
            </a:r>
            <a:endParaRPr sz="2000" noProof="1">
              <a:ea typeface="宋体" panose="02010600030101010101" pitchFamily="2" charset="-122"/>
            </a:endParaRPr>
          </a:p>
          <a:p>
            <a:pPr indent="457200" algn="just">
              <a:lnSpc>
                <a:spcPct val="150000"/>
              </a:lnSpc>
            </a:pPr>
            <a:r>
              <a:rPr sz="2000" b="1" noProof="1">
                <a:ea typeface="宋体" panose="02010600030101010101" pitchFamily="2" charset="-122"/>
              </a:rPr>
              <a:t>Researching SF: Blending Fact and Fancy</a:t>
            </a:r>
            <a:endParaRPr sz="2000" noProof="1">
              <a:ea typeface="宋体" panose="02010600030101010101" pitchFamily="2" charset="-122"/>
            </a:endParaRPr>
          </a:p>
          <a:p>
            <a:pPr indent="457200" algn="just">
              <a:lnSpc>
                <a:spcPct val="150000"/>
              </a:lnSpc>
            </a:pPr>
            <a:r>
              <a:rPr sz="2000" b="1" noProof="1">
                <a:ea typeface="宋体" panose="02010600030101010101" pitchFamily="2" charset="-122"/>
              </a:rPr>
              <a:t>E. </a:t>
            </a:r>
            <a:r>
              <a:rPr sz="2000" noProof="1">
                <a:ea typeface="宋体" panose="02010600030101010101" pitchFamily="2" charset="-122"/>
              </a:rPr>
              <a:t>Often, the best place to begin your research is within your own areas of expertise. If you’re a history buff, consider spinning a tale around one of your favorite historical events. If you’re a folklore enthusiast, try incorporating your knowledge of a particular culture’s beliefs into your story.</a:t>
            </a:r>
            <a:endParaRPr sz="2000" noProof="1">
              <a:ea typeface="宋体" panose="02010600030101010101" pitchFamily="2" charset="-122"/>
            </a:endParaRPr>
          </a:p>
          <a:p>
            <a:pPr indent="457200" algn="just">
              <a:lnSpc>
                <a:spcPct val="150000"/>
              </a:lnSpc>
            </a:pPr>
            <a:endParaRPr sz="2000" noProof="1">
              <a:ea typeface="宋体" panose="02010600030101010101" pitchFamily="2" charset="-122"/>
            </a:endParaRPr>
          </a:p>
        </p:txBody>
      </p:sp>
      <p:sp>
        <p:nvSpPr>
          <p:cNvPr id="3993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cxnSp>
        <p:nvCxnSpPr>
          <p:cNvPr id="10" name="直接连接符 9"/>
          <p:cNvCxnSpPr/>
          <p:nvPr/>
        </p:nvCxnSpPr>
        <p:spPr>
          <a:xfrm>
            <a:off x="149860" y="532384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49860" y="5600700"/>
            <a:ext cx="5408613" cy="30670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germinate v. 发芽，发育</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80340" y="391160"/>
            <a:ext cx="11755120" cy="6554470"/>
          </a:xfrm>
          <a:prstGeom prst="rect">
            <a:avLst/>
          </a:prstGeom>
          <a:noFill/>
        </p:spPr>
        <p:txBody>
          <a:bodyPr wrap="square" rtlCol="0" anchor="t">
            <a:spAutoFit/>
          </a:bodyPr>
          <a:p>
            <a:pPr indent="457200" algn="just">
              <a:lnSpc>
                <a:spcPct val="150000"/>
              </a:lnSpc>
            </a:pPr>
            <a:r>
              <a:rPr sz="2000" b="1">
                <a:sym typeface="+mn-ea"/>
              </a:rPr>
              <a:t>F.</a:t>
            </a:r>
            <a:r>
              <a:rPr sz="2000">
                <a:sym typeface="+mn-ea"/>
              </a:rPr>
              <a:t> Other types of research can be as simple as looking up the answers to one or two basic questions — and for this, the Internet is the perfect resource. Need to know the temperature on the dark side of the moon? Just type “lunar temperatures” into a search engine like Google and you’ll soon get a satisfactory answer. Such searches will also turn up scores of sites that can help you find additional detail.</a:t>
            </a:r>
            <a:endParaRPr sz="2000">
              <a:sym typeface="+mn-ea"/>
            </a:endParaRPr>
          </a:p>
          <a:p>
            <a:pPr indent="457200" algn="just">
              <a:lnSpc>
                <a:spcPct val="150000"/>
              </a:lnSpc>
            </a:pPr>
            <a:r>
              <a:rPr sz="2000" b="1" noProof="1">
                <a:ea typeface="宋体" panose="02010600030101010101" pitchFamily="2" charset="-122"/>
              </a:rPr>
              <a:t>G.</a:t>
            </a:r>
            <a:r>
              <a:rPr sz="2000" noProof="1">
                <a:ea typeface="宋体" panose="02010600030101010101" pitchFamily="2" charset="-122"/>
              </a:rPr>
              <a:t> Another way to find information is to join an e-mail discussion group for writers, or one relating to your topic area. Discussion lists give you access to writers with a vast range of non-writing expertise. A question put to such a list will not only generate a wealth of personal responses, but a list of URLs where you can find more information.</a:t>
            </a:r>
            <a:endParaRPr sz="2000" noProof="1">
              <a:ea typeface="宋体" panose="02010600030101010101" pitchFamily="2" charset="-122"/>
            </a:endParaRPr>
          </a:p>
          <a:p>
            <a:pPr indent="457200" algn="just">
              <a:lnSpc>
                <a:spcPct val="150000"/>
              </a:lnSpc>
            </a:pPr>
            <a:r>
              <a:rPr sz="2000" b="1" noProof="1">
                <a:ea typeface="宋体" panose="02010600030101010101" pitchFamily="2" charset="-122"/>
              </a:rPr>
              <a:t>To Market, To Market</a:t>
            </a:r>
            <a:endParaRPr sz="2000" noProof="1">
              <a:ea typeface="宋体" panose="02010600030101010101" pitchFamily="2" charset="-122"/>
            </a:endParaRPr>
          </a:p>
          <a:p>
            <a:pPr indent="457200" algn="just">
              <a:lnSpc>
                <a:spcPct val="150000"/>
              </a:lnSpc>
            </a:pPr>
            <a:r>
              <a:rPr sz="2000" b="1" noProof="1">
                <a:ea typeface="宋体" panose="02010600030101010101" pitchFamily="2" charset="-122"/>
              </a:rPr>
              <a:t>H.</a:t>
            </a:r>
            <a:r>
              <a:rPr sz="2000" noProof="1">
                <a:ea typeface="宋体" panose="02010600030101010101" pitchFamily="2" charset="-122"/>
              </a:rPr>
              <a:t> Once you’ve selected an idea and conducted your research, the next question is: Where should you submit the story? In our decade, changes in the audience for SF and fantasy are stimulating a preference for certain themes, characters, settings, etc. When choosing markets for your work, here are some factors to think about.</a:t>
            </a:r>
            <a:endParaRPr sz="2000" noProof="1">
              <a:ea typeface="宋体" panose="02010600030101010101" pitchFamily="2" charset="-122"/>
            </a:endParaRPr>
          </a:p>
        </p:txBody>
      </p:sp>
      <p:sp>
        <p:nvSpPr>
          <p:cNvPr id="3993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486410" y="876300"/>
            <a:ext cx="11250295" cy="4246245"/>
          </a:xfrm>
          <a:prstGeom prst="rect">
            <a:avLst/>
          </a:prstGeom>
          <a:noFill/>
        </p:spPr>
        <p:txBody>
          <a:bodyPr wrap="square" rtlCol="0" anchor="t">
            <a:spAutoFit/>
          </a:bodyPr>
          <a:p>
            <a:pPr indent="457200" algn="just">
              <a:lnSpc>
                <a:spcPct val="150000"/>
              </a:lnSpc>
            </a:pPr>
            <a:r>
              <a:rPr sz="2000" b="1" noProof="1">
                <a:ea typeface="宋体" panose="02010600030101010101" pitchFamily="2" charset="-122"/>
              </a:rPr>
              <a:t>I. </a:t>
            </a:r>
            <a:r>
              <a:rPr sz="2000" noProof="1">
                <a:ea typeface="宋体" panose="02010600030101010101" pitchFamily="2" charset="-122"/>
              </a:rPr>
              <a:t>Format: A few years ago, online publishing was an experiment. Today, you’ll find just as many professional-rate markets in electronic format as in print. About 40% of </a:t>
            </a:r>
            <a:r>
              <a:rPr lang="en-US" altLang="zh-CN" sz="2000" b="1" noProof="1">
                <a:solidFill>
                  <a:srgbClr val="2AA2BA"/>
                </a:solidFill>
                <a:ea typeface="宋体" panose="02010600030101010101" pitchFamily="2" charset="-122"/>
              </a:rPr>
              <a:t>semipro</a:t>
            </a:r>
            <a:r>
              <a:rPr sz="2000" noProof="1">
                <a:ea typeface="宋体" panose="02010600030101010101" pitchFamily="2" charset="-122"/>
              </a:rPr>
              <a:t> magazines are in electronic format. One limitation of offering content on a screen, however, is that people’s patience for reading long works is fairly low, so shorter stories are preferred.</a:t>
            </a:r>
            <a:endParaRPr sz="2000" noProof="1">
              <a:ea typeface="宋体" panose="02010600030101010101" pitchFamily="2" charset="-122"/>
            </a:endParaRPr>
          </a:p>
          <a:p>
            <a:pPr indent="457200" algn="just">
              <a:lnSpc>
                <a:spcPct val="150000"/>
              </a:lnSpc>
            </a:pPr>
            <a:r>
              <a:rPr sz="2000" b="1" noProof="1">
                <a:ea typeface="宋体" panose="02010600030101010101" pitchFamily="2" charset="-122"/>
              </a:rPr>
              <a:t>J.</a:t>
            </a:r>
            <a:r>
              <a:rPr sz="2000" noProof="1">
                <a:ea typeface="宋体" panose="02010600030101010101" pitchFamily="2" charset="-122"/>
              </a:rPr>
              <a:t> Diversity: A glance through market guidelines finds many requests such as this one from Realms of Fantasy: “New settings, exotic mythologies.” John O’Neill, editor of Black Gate magazine, complains, “Despite our stated desire for ‘exotic’ settings, I receive almost no fiction in foreign lands, and much of what we do get, as far as I can make out, takes place on the set of an old </a:t>
            </a:r>
            <a:r>
              <a:rPr lang="en-US" altLang="zh-CN" sz="2000" b="1" noProof="1">
                <a:solidFill>
                  <a:srgbClr val="2AA2BA"/>
                </a:solidFill>
                <a:ea typeface="宋体" panose="02010600030101010101" pitchFamily="2" charset="-122"/>
              </a:rPr>
              <a:t>Xena </a:t>
            </a:r>
            <a:r>
              <a:rPr sz="2000" noProof="1">
                <a:ea typeface="宋体" panose="02010600030101010101" pitchFamily="2" charset="-122"/>
              </a:rPr>
              <a:t>episode.”</a:t>
            </a:r>
            <a:endParaRPr sz="2000" noProof="1">
              <a:ea typeface="宋体" panose="02010600030101010101" pitchFamily="2" charset="-122"/>
            </a:endParaRPr>
          </a:p>
        </p:txBody>
      </p:sp>
      <p:sp>
        <p:nvSpPr>
          <p:cNvPr id="3993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cxnSp>
        <p:nvCxnSpPr>
          <p:cNvPr id="10" name="直接连接符 9"/>
          <p:cNvCxnSpPr/>
          <p:nvPr/>
        </p:nvCxnSpPr>
        <p:spPr>
          <a:xfrm>
            <a:off x="486410" y="573976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72745" y="5865495"/>
            <a:ext cx="828357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semipro adj. 半职业的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Xena 美剧《女战士希娜》（获得2000 年艾美奖、1999 年三项金盘奖提名、1997 年土星奖提名。）</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80975" y="2679065"/>
            <a:ext cx="11603990" cy="2861310"/>
          </a:xfrm>
          <a:prstGeom prst="rect">
            <a:avLst/>
          </a:prstGeom>
          <a:noFill/>
        </p:spPr>
        <p:txBody>
          <a:bodyPr wrap="square" rtlCol="0" anchor="t">
            <a:spAutoFit/>
          </a:bodyPr>
          <a:p>
            <a:pPr indent="457200" algn="just">
              <a:lnSpc>
                <a:spcPct val="150000"/>
              </a:lnSpc>
            </a:pPr>
            <a:r>
              <a:rPr sz="2000" b="1" noProof="1">
                <a:ea typeface="宋体" panose="02010600030101010101" pitchFamily="2" charset="-122"/>
              </a:rPr>
              <a:t>K. </a:t>
            </a:r>
            <a:r>
              <a:rPr sz="2000" noProof="1">
                <a:ea typeface="宋体" panose="02010600030101010101" pitchFamily="2" charset="-122"/>
              </a:rPr>
              <a:t>Genre Expansion: Speculative fiction is often described as the literature of ideas, yet characterization, prose style, and plot play a role in storytelling too. Sharon Lee and Steve Miller report “a growing penetration of science fiction themes among romance readers.” Lee and Miller see this as “a great time to push the envelope”, writing a literature of emotions as well as ideas.</a:t>
            </a:r>
            <a:endParaRPr sz="2000" noProof="1">
              <a:ea typeface="宋体" panose="02010600030101010101" pitchFamily="2" charset="-122"/>
            </a:endParaRPr>
          </a:p>
          <a:p>
            <a:pPr indent="457200" algn="just">
              <a:lnSpc>
                <a:spcPct val="150000"/>
              </a:lnSpc>
            </a:pPr>
            <a:r>
              <a:rPr sz="2000" b="1" noProof="1">
                <a:ea typeface="宋体" panose="02010600030101010101" pitchFamily="2" charset="-122"/>
              </a:rPr>
              <a:t>L.</a:t>
            </a:r>
            <a:r>
              <a:rPr sz="2000" noProof="1">
                <a:ea typeface="宋体" panose="02010600030101010101" pitchFamily="2" charset="-122"/>
              </a:rPr>
              <a:t> So — should you write </a:t>
            </a:r>
            <a:r>
              <a:rPr lang="en-US" altLang="zh-CN" sz="2000" b="1" noProof="1">
                <a:solidFill>
                  <a:srgbClr val="2AA2BA"/>
                </a:solidFill>
                <a:ea typeface="宋体" panose="02010600030101010101" pitchFamily="2" charset="-122"/>
              </a:rPr>
              <a:t>pulsating </a:t>
            </a:r>
            <a:r>
              <a:rPr sz="2000" noProof="1">
                <a:ea typeface="宋体" panose="02010600030101010101" pitchFamily="2" charset="-122"/>
              </a:rPr>
              <a:t>passion, </a:t>
            </a:r>
            <a:r>
              <a:rPr lang="en-US" altLang="zh-CN" sz="2000" b="1" noProof="1">
                <a:solidFill>
                  <a:srgbClr val="2AA2BA"/>
                </a:solidFill>
                <a:ea typeface="宋体" panose="02010600030101010101" pitchFamily="2" charset="-122"/>
              </a:rPr>
              <a:t>pell-mell</a:t>
            </a:r>
            <a:r>
              <a:rPr sz="2000" noProof="1">
                <a:ea typeface="宋体" panose="02010600030101010101" pitchFamily="2" charset="-122"/>
              </a:rPr>
              <a:t> plot, or pretty prose? Answer: write what’s in your heart. The genre is expanding, and there’s a definition for everyone.</a:t>
            </a:r>
            <a:endParaRPr sz="2000" noProof="1">
              <a:ea typeface="宋体" panose="02010600030101010101" pitchFamily="2" charset="-122"/>
            </a:endParaRPr>
          </a:p>
        </p:txBody>
      </p:sp>
      <p:sp>
        <p:nvSpPr>
          <p:cNvPr id="3993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cxnSp>
        <p:nvCxnSpPr>
          <p:cNvPr id="10" name="直接连接符 9"/>
          <p:cNvCxnSpPr/>
          <p:nvPr/>
        </p:nvCxnSpPr>
        <p:spPr>
          <a:xfrm>
            <a:off x="486410" y="5739765"/>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72745" y="5865495"/>
            <a:ext cx="828357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pulsating adj. 脉动的，激动人心的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pell-mell adj. 混乱的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pic>
        <p:nvPicPr>
          <p:cNvPr id="4" name="图片 3"/>
          <p:cNvPicPr>
            <a:picLocks noChangeAspect="1"/>
          </p:cNvPicPr>
          <p:nvPr/>
        </p:nvPicPr>
        <p:blipFill>
          <a:blip r:embed="rId1"/>
          <a:stretch>
            <a:fillRect/>
          </a:stretch>
        </p:blipFill>
        <p:spPr>
          <a:xfrm>
            <a:off x="3770630" y="85725"/>
            <a:ext cx="5351780" cy="266890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0"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1"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2"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3"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4"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5"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3016"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3017"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3018"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Two</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3" name="文本框 2"/>
          <p:cNvSpPr txBox="1"/>
          <p:nvPr/>
        </p:nvSpPr>
        <p:spPr>
          <a:xfrm>
            <a:off x="278130" y="1664335"/>
            <a:ext cx="5474970" cy="4338320"/>
          </a:xfrm>
          <a:prstGeom prst="rect">
            <a:avLst/>
          </a:prstGeom>
          <a:noFill/>
        </p:spPr>
        <p:txBody>
          <a:bodyPr wrap="square" rtlCol="0" anchor="t">
            <a:spAutoFit/>
          </a:bodyPr>
          <a:p>
            <a:pPr indent="457200" algn="just">
              <a:lnSpc>
                <a:spcPct val="150000"/>
              </a:lnSpc>
            </a:pPr>
            <a:r>
              <a:rPr noProof="1">
                <a:ea typeface="宋体" panose="02010600030101010101" pitchFamily="2" charset="-122"/>
                <a:cs typeface="+mn-cs"/>
              </a:rPr>
              <a:t>Those who tell us that the novel is dead are not necessarily ill intentioned. Their pronouncements are made, I believe, from a position of urgent sincerity that often has two separate foundations. One is </a:t>
            </a:r>
            <a:r>
              <a:rPr lang="en-US" altLang="zh-CN" sz="2000" b="1" noProof="1">
                <a:solidFill>
                  <a:srgbClr val="2AA2BA"/>
                </a:solidFill>
                <a:ea typeface="宋体" panose="02010600030101010101" pitchFamily="2" charset="-122"/>
                <a:cs typeface="+mn-cs"/>
              </a:rPr>
              <a:t>nostalgia</a:t>
            </a:r>
            <a:r>
              <a:rPr noProof="1">
                <a:ea typeface="宋体" panose="02010600030101010101" pitchFamily="2" charset="-122"/>
                <a:cs typeface="+mn-cs"/>
              </a:rPr>
              <a:t>: They yearn to find in contemporary literature the strong </a:t>
            </a:r>
            <a:r>
              <a:rPr lang="en-US" altLang="zh-CN" sz="2000" b="1" noProof="1">
                <a:solidFill>
                  <a:srgbClr val="2AA2BA"/>
                </a:solidFill>
                <a:ea typeface="宋体" panose="02010600030101010101" pitchFamily="2" charset="-122"/>
                <a:cs typeface="+mn-cs"/>
              </a:rPr>
              <a:t>resonance </a:t>
            </a:r>
            <a:r>
              <a:rPr noProof="1">
                <a:ea typeface="宋体" panose="02010600030101010101" pitchFamily="2" charset="-122"/>
                <a:cs typeface="+mn-cs"/>
              </a:rPr>
              <a:t>they felt with the books that first shaped their sensibilities. The other is ambition: They themselves intend to write a novel that will show others what proper writing is.</a:t>
            </a:r>
            <a:endParaRPr noProof="1">
              <a:ea typeface="宋体" panose="02010600030101010101" pitchFamily="2" charset="-122"/>
              <a:cs typeface="+mn-cs"/>
            </a:endParaRPr>
          </a:p>
        </p:txBody>
      </p:sp>
      <p:sp>
        <p:nvSpPr>
          <p:cNvPr id="11" name="文本框 10"/>
          <p:cNvSpPr txBox="1"/>
          <p:nvPr/>
        </p:nvSpPr>
        <p:spPr>
          <a:xfrm>
            <a:off x="346075" y="6115050"/>
            <a:ext cx="540702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nostalgia n. 怀旧</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resonance n. 共振，共鸣</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346075" y="6002655"/>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图片 3"/>
          <p:cNvPicPr>
            <a:picLocks noChangeAspect="1"/>
          </p:cNvPicPr>
          <p:nvPr/>
        </p:nvPicPr>
        <p:blipFill>
          <a:blip r:embed="rId1"/>
          <a:stretch>
            <a:fillRect/>
          </a:stretch>
        </p:blipFill>
        <p:spPr>
          <a:xfrm>
            <a:off x="5995670" y="2520315"/>
            <a:ext cx="6037580" cy="4004310"/>
          </a:xfrm>
          <a:prstGeom prst="rect">
            <a:avLst/>
          </a:prstGeom>
        </p:spPr>
      </p:pic>
      <p:sp>
        <p:nvSpPr>
          <p:cNvPr id="6" name="文本框 5"/>
          <p:cNvSpPr txBox="1"/>
          <p:nvPr/>
        </p:nvSpPr>
        <p:spPr>
          <a:xfrm>
            <a:off x="3963035" y="1087120"/>
            <a:ext cx="5376545" cy="398780"/>
          </a:xfrm>
          <a:prstGeom prst="rect">
            <a:avLst/>
          </a:prstGeom>
          <a:noFill/>
        </p:spPr>
        <p:txBody>
          <a:bodyPr wrap="square" rtlCol="0">
            <a:spAutoFit/>
          </a:bodyPr>
          <a:p>
            <a:r>
              <a:rPr lang="zh-CN" altLang="en-US" sz="2000" b="1"/>
              <a:t>The Novel Is Dead</a:t>
            </a:r>
            <a:endParaRPr lang="zh-CN" altLang="en-US" sz="2000" b="1"/>
          </a:p>
        </p:txBody>
      </p:sp>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97180" y="771525"/>
            <a:ext cx="11500485" cy="4015105"/>
          </a:xfrm>
          <a:prstGeom prst="rect">
            <a:avLst/>
          </a:prstGeom>
          <a:noFill/>
        </p:spPr>
        <p:txBody>
          <a:bodyPr wrap="square" rtlCol="0" anchor="t">
            <a:spAutoFit/>
          </a:bodyPr>
          <a:p>
            <a:pPr algn="just">
              <a:lnSpc>
                <a:spcPct val="150000"/>
              </a:lnSpc>
            </a:pPr>
            <a:r>
              <a:rPr noProof="1">
                <a:ea typeface="宋体" panose="02010600030101010101" pitchFamily="2" charset="-122"/>
                <a:cs typeface="+mn-cs"/>
                <a:sym typeface="+mn-ea"/>
              </a:rPr>
              <a:t>When nostalgia motivates these </a:t>
            </a:r>
            <a:r>
              <a:rPr lang="en-US" altLang="zh-CN" sz="2000" b="1" noProof="1">
                <a:solidFill>
                  <a:srgbClr val="2AA2BA"/>
                </a:solidFill>
                <a:ea typeface="宋体" panose="02010600030101010101" pitchFamily="2" charset="-122"/>
                <a:cs typeface="+mn-cs"/>
                <a:sym typeface="+mn-ea"/>
              </a:rPr>
              <a:t>arbiters</a:t>
            </a:r>
            <a:r>
              <a:rPr noProof="1">
                <a:ea typeface="宋体" panose="02010600030101010101" pitchFamily="2" charset="-122"/>
                <a:cs typeface="+mn-cs"/>
                <a:sym typeface="+mn-ea"/>
              </a:rPr>
              <a:t>, I suspect it reflects a longing not so much for a bygone book as for a bygone era, in which human connections supposedly formed with a denser weave than they do today. They feel that life itself is less adequate than before, thus less worthy of being novelized. Yet the roundness and fullness of life persists on the street and on the page, despite the pining writer’s </a:t>
            </a:r>
            <a:r>
              <a:rPr lang="en-US" altLang="zh-CN" sz="2000" b="1" noProof="1">
                <a:solidFill>
                  <a:srgbClr val="2AA2BA"/>
                </a:solidFill>
                <a:ea typeface="宋体" panose="02010600030101010101" pitchFamily="2" charset="-122"/>
                <a:cs typeface="+mn-cs"/>
                <a:sym typeface="+mn-ea"/>
              </a:rPr>
              <a:t>dudgeon</a:t>
            </a:r>
            <a:r>
              <a:rPr noProof="1">
                <a:ea typeface="宋体" panose="02010600030101010101" pitchFamily="2" charset="-122"/>
                <a:cs typeface="+mn-cs"/>
                <a:sym typeface="+mn-ea"/>
              </a:rPr>
              <a:t>.</a:t>
            </a:r>
            <a:endParaRPr noProof="1">
              <a:ea typeface="宋体" panose="02010600030101010101" pitchFamily="2" charset="-122"/>
              <a:cs typeface="+mn-cs"/>
              <a:sym typeface="+mn-ea"/>
            </a:endParaRPr>
          </a:p>
          <a:p>
            <a:pPr algn="just">
              <a:lnSpc>
                <a:spcPct val="150000"/>
              </a:lnSpc>
            </a:pPr>
            <a:r>
              <a:rPr noProof="1">
                <a:ea typeface="宋体" panose="02010600030101010101" pitchFamily="2" charset="-122"/>
                <a:cs typeface="+mn-cs"/>
                <a:sym typeface="+mn-ea"/>
              </a:rPr>
              <a:t>      When it is ambition that motivates them, they proclaim the novel’s death in part to whip up their resolve to effect its </a:t>
            </a:r>
            <a:r>
              <a:rPr lang="en-US" altLang="zh-CN" sz="2000" b="1" noProof="1">
                <a:solidFill>
                  <a:srgbClr val="2AA2BA"/>
                </a:solidFill>
                <a:ea typeface="宋体" panose="02010600030101010101" pitchFamily="2" charset="-122"/>
                <a:cs typeface="+mn-cs"/>
                <a:sym typeface="+mn-ea"/>
              </a:rPr>
              <a:t>resurrection</a:t>
            </a:r>
            <a:r>
              <a:rPr noProof="1">
                <a:ea typeface="宋体" panose="02010600030101010101" pitchFamily="2" charset="-122"/>
                <a:cs typeface="+mn-cs"/>
                <a:sym typeface="+mn-ea"/>
              </a:rPr>
              <a:t>. They fail to perceive the </a:t>
            </a:r>
            <a:r>
              <a:rPr lang="en-US" altLang="zh-CN" sz="2000" b="1" noProof="1">
                <a:solidFill>
                  <a:srgbClr val="2AA2BA"/>
                </a:solidFill>
                <a:ea typeface="宋体" panose="02010600030101010101" pitchFamily="2" charset="-122"/>
                <a:cs typeface="+mn-cs"/>
                <a:sym typeface="+mn-ea"/>
              </a:rPr>
              <a:t>profusion</a:t>
            </a:r>
            <a:r>
              <a:rPr noProof="1">
                <a:ea typeface="宋体" panose="02010600030101010101" pitchFamily="2" charset="-122"/>
                <a:cs typeface="+mn-cs"/>
                <a:sym typeface="+mn-ea"/>
              </a:rPr>
              <a:t> of richly realized fictional worlds that rise around them; or if they see them, discount them. In 1996, in his brilliant, tortured essay in Harper’s Magazine about the “disintegration of the very notion of a literary character” and the murder of the social novel, Jonathan Franzen made a grim calculation of how few books he was likely to read in his lifetime.</a:t>
            </a:r>
            <a:endParaRPr sz="2000" noProof="1">
              <a:ea typeface="宋体" panose="02010600030101010101" pitchFamily="2" charset="-122"/>
              <a:cs typeface="+mn-cs"/>
              <a:sym typeface="+mn-ea"/>
            </a:endParaRPr>
          </a:p>
        </p:txBody>
      </p:sp>
      <p:sp>
        <p:nvSpPr>
          <p:cNvPr id="44034" name="文本占位符 5"/>
          <p:cNvSpPr>
            <a:spLocks noGrp="1"/>
          </p:cNvSpPr>
          <p:nvPr/>
        </p:nvSpPr>
        <p:spPr>
          <a:xfrm>
            <a:off x="296863" y="236538"/>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11" name="文本框 10"/>
          <p:cNvSpPr txBox="1"/>
          <p:nvPr/>
        </p:nvSpPr>
        <p:spPr>
          <a:xfrm>
            <a:off x="296863" y="5338445"/>
            <a:ext cx="5408613"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arbiter n. 仲裁人，主宰者</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dudgeon n. 愤怒</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resurrection n. 复活，复兴</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profusion n. 大量，丰富</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296863" y="518858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1</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150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3326765" cy="1106805"/>
          </a:xfrm>
          <a:prstGeom prst="rect">
            <a:avLst/>
          </a:prstGeom>
          <a:noFill/>
        </p:spPr>
        <p:txBody>
          <a:bodyPr wrap="none" rtlCol="0">
            <a:spAutoFit/>
          </a:bodyPr>
          <a:p>
            <a:pPr marR="0" defTabSz="913765" fontAlgn="auto">
              <a:spcBef>
                <a:spcPts val="0"/>
              </a:spcBef>
              <a:spcAft>
                <a:spcPts val="0"/>
              </a:spcAft>
              <a:buClrTx/>
              <a:buSzTx/>
              <a:buFontTx/>
              <a:buNone/>
              <a:defRPr/>
            </a:pPr>
            <a:r>
              <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Lead-in</a:t>
            </a:r>
            <a:endParaRPr kumimoji="1" lang="en-US" altLang="zh-CN"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1" name="文本框 2"/>
          <p:cNvSpPr txBox="1"/>
          <p:nvPr/>
        </p:nvSpPr>
        <p:spPr>
          <a:xfrm>
            <a:off x="392430" y="615950"/>
            <a:ext cx="11481435" cy="4799965"/>
          </a:xfrm>
          <a:prstGeom prst="rect">
            <a:avLst/>
          </a:prstGeom>
          <a:noFill/>
          <a:ln w="9525">
            <a:noFill/>
          </a:ln>
        </p:spPr>
        <p:txBody>
          <a:bodyPr wrap="square" anchor="t">
            <a:spAutoFit/>
          </a:bodyPr>
          <a:p>
            <a:pPr algn="just">
              <a:lnSpc>
                <a:spcPct val="150000"/>
              </a:lnSpc>
            </a:pPr>
            <a:r>
              <a:rPr lang="en-US" sz="2000">
                <a:sym typeface="+mn-ea"/>
              </a:rPr>
              <a:t>  </a:t>
            </a:r>
            <a:r>
              <a:rPr lang="en-US" sz="1800">
                <a:sym typeface="+mn-ea"/>
              </a:rPr>
              <a:t>   </a:t>
            </a:r>
            <a:r>
              <a:rPr sz="1800">
                <a:sym typeface="+mn-ea"/>
              </a:rPr>
              <a:t>And it was impossible to know whether the titles would be read “10 years down the line” — the “only practical standard” for distinguishing greatness from “</a:t>
            </a:r>
            <a:r>
              <a:rPr lang="en-US" altLang="zh-CN" sz="2000" b="1">
                <a:solidFill>
                  <a:srgbClr val="2AA2BA"/>
                </a:solidFill>
                <a:sym typeface="+mn-ea"/>
              </a:rPr>
              <a:t>schlock</a:t>
            </a:r>
            <a:r>
              <a:rPr sz="1800">
                <a:sym typeface="+mn-ea"/>
              </a:rPr>
              <a:t>”. In 1990, people saw the publication of novels by Michael Ondaatje, Nicholson Baker, Cormac McCarthy, Toni Morrison, Ian McEwan, P.D. James, Richard Price, Susan Sontag, and Paul Auster, among others. Their books are still being read not just 10 but 20 years on. </a:t>
            </a:r>
            <a:endParaRPr sz="1800">
              <a:sym typeface="+mn-ea"/>
            </a:endParaRPr>
          </a:p>
          <a:p>
            <a:pPr algn="just">
              <a:lnSpc>
                <a:spcPct val="150000"/>
              </a:lnSpc>
            </a:pPr>
            <a:r>
              <a:rPr sz="1800">
                <a:sym typeface="+mn-ea"/>
              </a:rPr>
              <a:t>     It is true that literary excellence, taken as a percentage of total output, is not high. But was it ever? My favorite essayist, Ortega, made a point in 1925 in Notes on the Novel that as “average specimens” become more abundant, “works of highest rank” become more visible. The novel, he declared, is “one of the few fields that may still yield illustrious fruits, more exquisite ones perhaps than were ever garnered in previous harvests.”</a:t>
            </a:r>
            <a:endParaRPr sz="1800">
              <a:sym typeface="+mn-ea"/>
            </a:endParaRPr>
          </a:p>
          <a:p>
            <a:pPr algn="just">
              <a:lnSpc>
                <a:spcPct val="150000"/>
              </a:lnSpc>
            </a:pPr>
            <a:r>
              <a:rPr sz="1800">
                <a:sym typeface="+mn-ea"/>
              </a:rPr>
              <a:t>     In my view, the field of literature has thrived even more than Ortega predicted, strengthened by the novel’s new </a:t>
            </a:r>
            <a:r>
              <a:rPr lang="en-US" altLang="zh-CN" sz="2000" b="1">
                <a:solidFill>
                  <a:srgbClr val="2AA2BA"/>
                </a:solidFill>
                <a:sym typeface="+mn-ea"/>
              </a:rPr>
              <a:t>hybrid </a:t>
            </a:r>
            <a:r>
              <a:rPr sz="1800">
                <a:sym typeface="+mn-ea"/>
              </a:rPr>
              <a:t>varieties. It is not a battlefield; it is an orchard, and its boughs are heavy with fruit. </a:t>
            </a:r>
            <a:endParaRPr sz="1800">
              <a:sym typeface="+mn-ea"/>
            </a:endParaRPr>
          </a:p>
        </p:txBody>
      </p:sp>
      <p:sp>
        <p:nvSpPr>
          <p:cNvPr id="46082"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11" name="文本框 10"/>
          <p:cNvSpPr txBox="1"/>
          <p:nvPr/>
        </p:nvSpPr>
        <p:spPr>
          <a:xfrm>
            <a:off x="392430" y="6028690"/>
            <a:ext cx="5833745"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schlock n. 次品，廉价的东西</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hybrid adj. 杂交的，混合的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392430" y="590423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0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0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4711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47113"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47114" name="文本框 7"/>
          <p:cNvSpPr txBox="1"/>
          <p:nvPr/>
        </p:nvSpPr>
        <p:spPr>
          <a:xfrm>
            <a:off x="1790700" y="5508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Three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47115" name="文本框 2"/>
          <p:cNvSpPr txBox="1"/>
          <p:nvPr/>
        </p:nvSpPr>
        <p:spPr>
          <a:xfrm>
            <a:off x="375920" y="1381125"/>
            <a:ext cx="6493510" cy="3553460"/>
          </a:xfrm>
          <a:prstGeom prst="rect">
            <a:avLst/>
          </a:prstGeom>
          <a:noFill/>
          <a:ln w="9525">
            <a:noFill/>
          </a:ln>
        </p:spPr>
        <p:txBody>
          <a:bodyPr wrap="square" anchor="t">
            <a:spAutoFit/>
          </a:bodyPr>
          <a:p>
            <a:pPr indent="457200" algn="just">
              <a:lnSpc>
                <a:spcPct val="150000"/>
              </a:lnSpc>
            </a:pPr>
            <a:r>
              <a:rPr>
                <a:ea typeface="宋体" panose="02010600030101010101" pitchFamily="2" charset="-122"/>
              </a:rPr>
              <a:t>In the realm of fact, we no more expect novels to stop rolling off the presses than we expect the singer to be </a:t>
            </a:r>
            <a:r>
              <a:rPr lang="en-US" altLang="zh-CN" sz="2000" b="1">
                <a:solidFill>
                  <a:srgbClr val="2AA2BA"/>
                </a:solidFill>
                <a:ea typeface="宋体" panose="02010600030101010101" pitchFamily="2" charset="-122"/>
              </a:rPr>
              <a:t>evacuated</a:t>
            </a:r>
            <a:r>
              <a:rPr>
                <a:ea typeface="宋体" panose="02010600030101010101" pitchFamily="2" charset="-122"/>
              </a:rPr>
              <a:t> from the theater in a hearse. A novel is a book. “The novel” is a discourse, and the death of the novel a </a:t>
            </a:r>
            <a:r>
              <a:rPr lang="en-US" altLang="zh-CN" sz="2000" b="1">
                <a:solidFill>
                  <a:srgbClr val="2AA2BA"/>
                </a:solidFill>
                <a:ea typeface="宋体" panose="02010600030101010101" pitchFamily="2" charset="-122"/>
              </a:rPr>
              <a:t>rhetorical</a:t>
            </a:r>
            <a:r>
              <a:rPr>
                <a:ea typeface="宋体" panose="02010600030101010101" pitchFamily="2" charset="-122"/>
              </a:rPr>
              <a:t> </a:t>
            </a:r>
            <a:r>
              <a:rPr lang="en-US" altLang="zh-CN" sz="2000" b="1">
                <a:solidFill>
                  <a:srgbClr val="2AA2BA"/>
                </a:solidFill>
                <a:ea typeface="宋体" panose="02010600030101010101" pitchFamily="2" charset="-122"/>
              </a:rPr>
              <a:t>motif</a:t>
            </a:r>
            <a:r>
              <a:rPr>
                <a:ea typeface="宋体" panose="02010600030101010101" pitchFamily="2" charset="-122"/>
              </a:rPr>
              <a:t> — all the more </a:t>
            </a:r>
            <a:r>
              <a:rPr lang="en-US" altLang="zh-CN" sz="2000" b="1">
                <a:solidFill>
                  <a:srgbClr val="2AA2BA"/>
                </a:solidFill>
                <a:ea typeface="宋体" panose="02010600030101010101" pitchFamily="2" charset="-122"/>
              </a:rPr>
              <a:t>venerable </a:t>
            </a:r>
            <a:r>
              <a:rPr>
                <a:ea typeface="宋体" panose="02010600030101010101" pitchFamily="2" charset="-122"/>
              </a:rPr>
              <a:t>for never having produced a </a:t>
            </a:r>
            <a:r>
              <a:rPr lang="en-US" altLang="zh-CN" sz="2000" b="1">
                <a:solidFill>
                  <a:srgbClr val="2AA2BA"/>
                </a:solidFill>
                <a:ea typeface="宋体" panose="02010600030101010101" pitchFamily="2" charset="-122"/>
              </a:rPr>
              <a:t>corpse</a:t>
            </a:r>
            <a:r>
              <a:rPr>
                <a:ea typeface="宋体" panose="02010600030101010101" pitchFamily="2" charset="-122"/>
              </a:rPr>
              <a:t>. But to say this is to avoid the question of why there is a question. The contempt for novel came from an idea that the novel was a 19th century form.</a:t>
            </a:r>
            <a:endParaRPr>
              <a:ea typeface="宋体" panose="02010600030101010101" pitchFamily="2" charset="-122"/>
            </a:endParaRPr>
          </a:p>
        </p:txBody>
      </p:sp>
      <p:sp>
        <p:nvSpPr>
          <p:cNvPr id="11" name="文本框 10"/>
          <p:cNvSpPr txBox="1"/>
          <p:nvPr/>
        </p:nvSpPr>
        <p:spPr>
          <a:xfrm>
            <a:off x="441325" y="5407978"/>
            <a:ext cx="5407025" cy="116840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evacuate v. 撤出，离开</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rhetorical adj. 修辞的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motif n. 主题</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venerable adj. 令人尊重的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corpse n. 尸体</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441325" y="5285423"/>
            <a:ext cx="260191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3963035" y="1087120"/>
            <a:ext cx="5376545" cy="398780"/>
          </a:xfrm>
          <a:prstGeom prst="rect">
            <a:avLst/>
          </a:prstGeom>
          <a:noFill/>
        </p:spPr>
        <p:txBody>
          <a:bodyPr wrap="square" rtlCol="0">
            <a:spAutoFit/>
          </a:bodyPr>
          <a:p>
            <a:r>
              <a:rPr lang="zh-CN" altLang="en-US" sz="2000" b="1"/>
              <a:t>The Novel’s Death in the New Era</a:t>
            </a:r>
            <a:endParaRPr lang="zh-CN" altLang="en-US" sz="2000" b="1"/>
          </a:p>
        </p:txBody>
      </p:sp>
      <p:pic>
        <p:nvPicPr>
          <p:cNvPr id="3" name="图片 2"/>
          <p:cNvPicPr>
            <a:picLocks noChangeAspect="1"/>
          </p:cNvPicPr>
          <p:nvPr/>
        </p:nvPicPr>
        <p:blipFill>
          <a:blip r:embed="rId1"/>
          <a:stretch>
            <a:fillRect/>
          </a:stretch>
        </p:blipFill>
        <p:spPr>
          <a:xfrm>
            <a:off x="7112000" y="1700530"/>
            <a:ext cx="4799965" cy="3456305"/>
          </a:xfrm>
          <a:prstGeom prst="rect">
            <a:avLst/>
          </a:prstGeom>
        </p:spPr>
      </p:pic>
    </p:spTree>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406400" y="679450"/>
            <a:ext cx="11378565" cy="3461385"/>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rPr>
              <a:t>        </a:t>
            </a:r>
            <a:r>
              <a:rPr noProof="1">
                <a:ea typeface="宋体" panose="02010600030101010101" pitchFamily="2" charset="-122"/>
                <a:cs typeface="+mn-cs"/>
              </a:rPr>
              <a:t>The idea that novels increasingly reflected life was derived from the scientific approach to art history,</a:t>
            </a:r>
            <a:endParaRPr noProof="1">
              <a:ea typeface="宋体" panose="02010600030101010101" pitchFamily="2" charset="-122"/>
              <a:cs typeface="+mn-cs"/>
            </a:endParaRPr>
          </a:p>
          <a:p>
            <a:pPr algn="just">
              <a:lnSpc>
                <a:spcPct val="150000"/>
              </a:lnSpc>
            </a:pPr>
            <a:r>
              <a:rPr noProof="1">
                <a:ea typeface="宋体" panose="02010600030101010101" pitchFamily="2" charset="-122"/>
                <a:cs typeface="+mn-cs"/>
              </a:rPr>
              <a:t>which saw figures liberated from stony cathedrals and golden backgrounds and clad in increasingly believable flesh. That evolution was real, and the heroic 19th-century novelists — Balzac, Dickens, Mark Twain — produced portraits not only of individuals but of entire societies.</a:t>
            </a:r>
            <a:endParaRPr noProof="1">
              <a:ea typeface="宋体" panose="02010600030101010101" pitchFamily="2" charset="-122"/>
              <a:cs typeface="+mn-cs"/>
            </a:endParaRPr>
          </a:p>
          <a:p>
            <a:pPr algn="just">
              <a:lnSpc>
                <a:spcPct val="150000"/>
              </a:lnSpc>
            </a:pPr>
            <a:r>
              <a:rPr noProof="1">
                <a:ea typeface="宋体" panose="02010600030101010101" pitchFamily="2" charset="-122"/>
                <a:cs typeface="+mn-cs"/>
              </a:rPr>
              <a:t>     In the 20th century, the writers were meant to portray radically changed or entirely collapsed society. If even the most awful events of the 19th century seemed </a:t>
            </a:r>
            <a:r>
              <a:rPr lang="en-US" altLang="zh-CN" sz="2000" b="1" noProof="1">
                <a:solidFill>
                  <a:srgbClr val="2AA2BA"/>
                </a:solidFill>
                <a:ea typeface="宋体" panose="02010600030101010101" pitchFamily="2" charset="-122"/>
                <a:cs typeface="+mn-cs"/>
              </a:rPr>
              <a:t>amenable </a:t>
            </a:r>
            <a:r>
              <a:rPr noProof="1">
                <a:ea typeface="宋体" panose="02010600030101010101" pitchFamily="2" charset="-122"/>
                <a:cs typeface="+mn-cs"/>
              </a:rPr>
              <a:t>to literary form, the </a:t>
            </a:r>
            <a:r>
              <a:rPr lang="en-US" altLang="zh-CN" sz="2000" b="1" noProof="1">
                <a:solidFill>
                  <a:srgbClr val="2AA2BA"/>
                </a:solidFill>
                <a:ea typeface="宋体" panose="02010600030101010101" pitchFamily="2" charset="-122"/>
                <a:cs typeface="+mn-cs"/>
              </a:rPr>
              <a:t>trenches </a:t>
            </a:r>
            <a:r>
              <a:rPr noProof="1">
                <a:ea typeface="宋体" panose="02010600030101010101" pitchFamily="2" charset="-122"/>
                <a:cs typeface="+mn-cs"/>
              </a:rPr>
              <a:t>and the gas chambers of the 20th century seemed quite deliberately to refuse any attempt at aestheticization: to refuse even language itself.</a:t>
            </a:r>
            <a:endParaRPr noProof="1">
              <a:ea typeface="宋体" panose="02010600030101010101" pitchFamily="2" charset="-122"/>
              <a:cs typeface="+mn-cs"/>
            </a:endParaRPr>
          </a:p>
        </p:txBody>
      </p:sp>
      <p:cxnSp>
        <p:nvCxnSpPr>
          <p:cNvPr id="10" name="直接连接符 9"/>
          <p:cNvCxnSpPr/>
          <p:nvPr/>
        </p:nvCxnSpPr>
        <p:spPr>
          <a:xfrm>
            <a:off x="601345" y="5110163"/>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01345" y="5110163"/>
            <a:ext cx="5408613"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amenable adj. 可修正的；服从于，遵循的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trench n. 地沟，战壕</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812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406400" y="615950"/>
            <a:ext cx="11546205" cy="4799965"/>
          </a:xfrm>
          <a:prstGeom prst="rect">
            <a:avLst/>
          </a:prstGeom>
          <a:noFill/>
        </p:spPr>
        <p:txBody>
          <a:bodyPr wrap="square" rtlCol="0" anchor="t">
            <a:spAutoFit/>
          </a:bodyPr>
          <a:p>
            <a:pPr algn="just">
              <a:lnSpc>
                <a:spcPct val="150000"/>
              </a:lnSpc>
            </a:pPr>
            <a:r>
              <a:rPr lang="en-US" altLang="zh-CN" sz="1600" noProof="1">
                <a:latin typeface="Times New Roman" panose="02020603050405020304" pitchFamily="18" charset="0"/>
                <a:ea typeface="宋体" panose="02010600030101010101" pitchFamily="2" charset="-122"/>
                <a:cs typeface="+mn-cs"/>
              </a:rPr>
              <a:t>      </a:t>
            </a:r>
            <a:r>
              <a:rPr noProof="1">
                <a:ea typeface="宋体" panose="02010600030101010101" pitchFamily="2" charset="-122"/>
                <a:cs typeface="+mn-cs"/>
              </a:rPr>
              <a:t>So the old novel was indeed dead. But that was “the novel.” Novels themselves were so </a:t>
            </a:r>
            <a:r>
              <a:rPr lang="en-US" altLang="zh-CN" sz="2000" b="1" noProof="1">
                <a:solidFill>
                  <a:srgbClr val="2AA2BA"/>
                </a:solidFill>
                <a:ea typeface="宋体" panose="02010600030101010101" pitchFamily="2" charset="-122"/>
                <a:cs typeface="+mn-cs"/>
              </a:rPr>
              <a:t>resilient </a:t>
            </a:r>
            <a:r>
              <a:rPr noProof="1">
                <a:ea typeface="宋体" panose="02010600030101010101" pitchFamily="2" charset="-122"/>
                <a:cs typeface="+mn-cs"/>
              </a:rPr>
              <a:t>that by the 20th century, the word had almost lost its meaning. A novel could, like Proust’s, have a plot and characters. Or, like Lispector’s, it could have neither. This flexibility was not invented in the 20th century. (What is </a:t>
            </a:r>
            <a:r>
              <a:rPr lang="en-US" altLang="zh-CN" sz="2000" b="1" noProof="1">
                <a:solidFill>
                  <a:srgbClr val="2AA2BA"/>
                </a:solidFill>
                <a:ea typeface="宋体" panose="02010600030101010101" pitchFamily="2" charset="-122"/>
                <a:cs typeface="+mn-cs"/>
              </a:rPr>
              <a:t>Moby-Dick </a:t>
            </a:r>
            <a:r>
              <a:rPr noProof="1">
                <a:ea typeface="宋体" panose="02010600030101010101" pitchFamily="2" charset="-122"/>
                <a:cs typeface="+mn-cs"/>
              </a:rPr>
              <a:t>about?) Those books are modern because of their authors, and they proved that what makes a novel is not some fixed principle but a novelist: a person who, like anyone else, changes with the times — and dies.</a:t>
            </a:r>
            <a:endParaRPr noProof="1">
              <a:ea typeface="宋体" panose="02010600030101010101" pitchFamily="2" charset="-122"/>
              <a:cs typeface="+mn-cs"/>
            </a:endParaRPr>
          </a:p>
          <a:p>
            <a:pPr algn="just">
              <a:lnSpc>
                <a:spcPct val="150000"/>
              </a:lnSpc>
            </a:pPr>
            <a:r>
              <a:rPr noProof="1">
                <a:ea typeface="宋体" panose="02010600030101010101" pitchFamily="2" charset="-122"/>
                <a:cs typeface="+mn-cs"/>
              </a:rPr>
              <a:t>     As long as there are painters, there are paintings; as long as there are musicians, there is music. The paintings we see, the music we hear, are not things that Balzac would have recognized as such. Neither are the novels that we read. But that does not mean they have improved, any more than music or painting have improved since the days of Mozart and Rembrandt.</a:t>
            </a:r>
            <a:endParaRPr noProof="1">
              <a:ea typeface="宋体" panose="02010600030101010101" pitchFamily="2" charset="-122"/>
              <a:cs typeface="+mn-cs"/>
            </a:endParaRPr>
          </a:p>
          <a:p>
            <a:pPr algn="just">
              <a:lnSpc>
                <a:spcPct val="150000"/>
              </a:lnSpc>
            </a:pPr>
            <a:r>
              <a:rPr noProof="1">
                <a:ea typeface="宋体" panose="02010600030101010101" pitchFamily="2" charset="-122"/>
                <a:cs typeface="+mn-cs"/>
              </a:rPr>
              <a:t>     A novel does not reflect life: It is life. </a:t>
            </a:r>
            <a:r>
              <a:rPr lang="en-US" altLang="zh-CN" sz="2000" b="1" noProof="1">
                <a:solidFill>
                  <a:srgbClr val="2AA2BA"/>
                </a:solidFill>
                <a:ea typeface="宋体" panose="02010600030101010101" pitchFamily="2" charset="-122"/>
                <a:cs typeface="+mn-cs"/>
              </a:rPr>
              <a:t>Ideologies </a:t>
            </a:r>
            <a:r>
              <a:rPr noProof="1">
                <a:ea typeface="宋体" panose="02010600030101010101" pitchFamily="2" charset="-122"/>
                <a:cs typeface="+mn-cs"/>
              </a:rPr>
              <a:t>die, including ideologies of progress and definitions of “the novel.” As they fall away, what remains is the quality of the life inside a book: its beauty.</a:t>
            </a:r>
            <a:endParaRPr noProof="1">
              <a:ea typeface="宋体" panose="02010600030101010101" pitchFamily="2" charset="-122"/>
              <a:cs typeface="+mn-cs"/>
            </a:endParaRPr>
          </a:p>
        </p:txBody>
      </p:sp>
      <p:cxnSp>
        <p:nvCxnSpPr>
          <p:cNvPr id="10" name="直接连接符 9"/>
          <p:cNvCxnSpPr/>
          <p:nvPr/>
        </p:nvCxnSpPr>
        <p:spPr>
          <a:xfrm>
            <a:off x="406400" y="5769293"/>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406400" y="5769610"/>
            <a:ext cx="9758045" cy="9531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resilient adj. 可迅速恢复的；有适应力的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Moby Dick 《白鲸》（或《莫比·迪克》，美国十九世纪小说家赫尔曼·梅尔维尔的长篇小说，该作品出版后一直默</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默无闻，直到二十世纪才得到评论界的重视。）</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ideology n. 意识形态</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7" name="文本占位符 5"/>
          <p:cNvSpPr>
            <a:spLocks noGrp="1"/>
          </p:cNvSpPr>
          <p:nvPr/>
        </p:nvSpPr>
        <p:spPr>
          <a:xfrm>
            <a:off x="238125" y="59373"/>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50179" name="文本框 2"/>
          <p:cNvSpPr txBox="1"/>
          <p:nvPr/>
        </p:nvSpPr>
        <p:spPr>
          <a:xfrm>
            <a:off x="13970" y="974725"/>
            <a:ext cx="7947025" cy="4707890"/>
          </a:xfrm>
          <a:prstGeom prst="rect">
            <a:avLst/>
          </a:prstGeom>
          <a:noFill/>
          <a:ln w="9525">
            <a:noFill/>
          </a:ln>
        </p:spPr>
        <p:txBody>
          <a:bodyPr wrap="square" anchor="t">
            <a:spAutoFit/>
          </a:bodyPr>
          <a:p>
            <a:pPr indent="457200" algn="just">
              <a:lnSpc>
                <a:spcPct val="150000"/>
              </a:lnSpc>
            </a:pPr>
            <a:r>
              <a:rPr sz="2000">
                <a:ea typeface="宋体" panose="02010600030101010101" pitchFamily="2" charset="-122"/>
              </a:rPr>
              <a:t>Mo Yan, the 2012 Nobel Prize winner for literature, said that diversity in global cultures makes human beings’ cultural life interesting and it was a responsibility to protect the diversity in cultures while creating the diversity as well. He said that translation played a very important role in bridging different cultures, adding that without the translators who had translated his books he couldn’t have won the Nobel Prize. “I think translation is much harder than writing itself,” said Mo Yan, explaining that it only took 43 days to write the work </a:t>
            </a:r>
            <a:r>
              <a:rPr lang="en-US" altLang="zh-CN" sz="2000" b="1">
                <a:solidFill>
                  <a:srgbClr val="2AA2BA"/>
                </a:solidFill>
                <a:ea typeface="宋体" panose="02010600030101010101" pitchFamily="2" charset="-122"/>
              </a:rPr>
              <a:t>Life and Death Are Wearing Me Out</a:t>
            </a:r>
            <a:r>
              <a:rPr sz="2000">
                <a:ea typeface="宋体" panose="02010600030101010101" pitchFamily="2" charset="-122"/>
              </a:rPr>
              <a:t>, while it took Swedish </a:t>
            </a:r>
            <a:r>
              <a:rPr lang="en-US" altLang="zh-CN" sz="2000" b="1">
                <a:solidFill>
                  <a:srgbClr val="2AA2BA"/>
                </a:solidFill>
                <a:ea typeface="宋体" panose="02010600030101010101" pitchFamily="2" charset="-122"/>
              </a:rPr>
              <a:t>sinologist </a:t>
            </a:r>
            <a:r>
              <a:rPr sz="2000">
                <a:ea typeface="宋体" panose="02010600030101010101" pitchFamily="2" charset="-122"/>
              </a:rPr>
              <a:t> Anna Gustafsson Chen six years to translate the work.</a:t>
            </a:r>
            <a:endParaRPr sz="2000">
              <a:ea typeface="宋体" panose="02010600030101010101" pitchFamily="2" charset="-122"/>
            </a:endParaRPr>
          </a:p>
        </p:txBody>
      </p:sp>
      <p:sp>
        <p:nvSpPr>
          <p:cNvPr id="11" name="文本框 10"/>
          <p:cNvSpPr txBox="1"/>
          <p:nvPr/>
        </p:nvSpPr>
        <p:spPr>
          <a:xfrm>
            <a:off x="13970" y="5682615"/>
            <a:ext cx="7947025" cy="116840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Life and Death Are Wearing Me Out 《生死疲劳》（莫言的代表作之一，小说中叙述了1950 年到2000 年中国农村这 50 年的历史发展过程。围绕着土地这个沉重的话题，阐释了农民与土地的种种关系，并透过生死轮回的艺术图像，展示了新中国成立以来中国农民的生活和他们顽强、乐观、坚韧的精神。）</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sinologist n. 汉学家</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7" name="直接连接符 6"/>
          <p:cNvCxnSpPr/>
          <p:nvPr/>
        </p:nvCxnSpPr>
        <p:spPr>
          <a:xfrm>
            <a:off x="13970" y="568261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1"/>
          <a:stretch>
            <a:fillRect/>
          </a:stretch>
        </p:blipFill>
        <p:spPr>
          <a:xfrm>
            <a:off x="8185150" y="328295"/>
            <a:ext cx="3999865" cy="6000115"/>
          </a:xfrm>
          <a:prstGeom prst="rect">
            <a:avLst/>
          </a:prstGeom>
        </p:spPr>
      </p:pic>
      <p:sp>
        <p:nvSpPr>
          <p:cNvPr id="6" name="文本框 5"/>
          <p:cNvSpPr txBox="1"/>
          <p:nvPr/>
        </p:nvSpPr>
        <p:spPr>
          <a:xfrm>
            <a:off x="1483995" y="575945"/>
            <a:ext cx="6701155" cy="398780"/>
          </a:xfrm>
          <a:prstGeom prst="rect">
            <a:avLst/>
          </a:prstGeom>
          <a:noFill/>
        </p:spPr>
        <p:txBody>
          <a:bodyPr wrap="square" rtlCol="0">
            <a:spAutoFit/>
          </a:bodyPr>
          <a:p>
            <a:r>
              <a:rPr lang="zh-CN" altLang="en-US" sz="2000" b="1"/>
              <a:t>The Role of Translation in Mo Yan’s Literary Works</a:t>
            </a:r>
            <a:endParaRPr lang="zh-CN" altLang="en-US" sz="2000" b="1"/>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2"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3"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4"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5"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6"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7"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8"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9"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1211" name="文本框 2"/>
          <p:cNvSpPr txBox="1"/>
          <p:nvPr/>
        </p:nvSpPr>
        <p:spPr>
          <a:xfrm>
            <a:off x="370205" y="1306195"/>
            <a:ext cx="11446510" cy="3784600"/>
          </a:xfrm>
          <a:prstGeom prst="rect">
            <a:avLst/>
          </a:prstGeom>
          <a:noFill/>
          <a:ln w="9525">
            <a:noFill/>
          </a:ln>
        </p:spPr>
        <p:txBody>
          <a:bodyPr wrap="square" anchor="t">
            <a:spAutoFit/>
          </a:bodyPr>
          <a:p>
            <a:pPr indent="457200" algn="just">
              <a:lnSpc>
                <a:spcPct val="150000"/>
              </a:lnSpc>
            </a:pPr>
            <a:r>
              <a:rPr sz="2000">
                <a:sym typeface="+mn-ea"/>
              </a:rPr>
              <a:t>When he visited a Swedish middle school, where about 20 Swedish students who were studying Chinese welcomed him by singing the theme song in the movie </a:t>
            </a:r>
            <a:r>
              <a:rPr lang="en-US" altLang="zh-CN" sz="2000" b="1">
                <a:solidFill>
                  <a:srgbClr val="2AA2BA"/>
                </a:solidFill>
                <a:sym typeface="+mn-ea"/>
              </a:rPr>
              <a:t>Red Sorghum</a:t>
            </a:r>
            <a:r>
              <a:rPr sz="2000">
                <a:sym typeface="+mn-ea"/>
              </a:rPr>
              <a:t> which was based on his novel of the same name. “Unlike the rough and husky voice in the movie, the Swedish students presented the song with a gentle and soft voice, making it rather a romantic song,” Mo later told a reception in the Chinese Embassy in Stockholm. He hoped that there were going to be some outstanding translators among the students, and meeting them made him “extraordinarily happy.” He also said language was going to be “the most reliable way” for interaction between peoples because one had to know the language of a nation to understand the people’s inner world and spiritual life.</a:t>
            </a:r>
            <a:endParaRPr sz="2000">
              <a:sym typeface="+mn-ea"/>
            </a:endParaRPr>
          </a:p>
        </p:txBody>
      </p:sp>
      <p:sp>
        <p:nvSpPr>
          <p:cNvPr id="50178" name="文本框 7"/>
          <p:cNvSpPr txBox="1"/>
          <p:nvPr/>
        </p:nvSpPr>
        <p:spPr>
          <a:xfrm>
            <a:off x="1714500" y="7667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cxnSp>
        <p:nvCxnSpPr>
          <p:cNvPr id="7" name="直接连接符 6"/>
          <p:cNvCxnSpPr/>
          <p:nvPr/>
        </p:nvCxnSpPr>
        <p:spPr>
          <a:xfrm>
            <a:off x="668020" y="5285740"/>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668020" y="5537835"/>
            <a:ext cx="9384030" cy="521970"/>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Red Sorghum 《红高粱家族》（莫言的代表作之一，小说塑造了他的文学王国“高密东北乡”，通过“我”的叙述，</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描写了抗日战争期间，“我”的祖先在高密东北乡上演的一幕幕轰轰烈烈、英勇悲壮的舞剧。）</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spTree>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1"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2"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3"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4"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5"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6"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7"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1208"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1209"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51211" name="文本框 2"/>
          <p:cNvSpPr txBox="1"/>
          <p:nvPr/>
        </p:nvSpPr>
        <p:spPr>
          <a:xfrm>
            <a:off x="755015" y="1721485"/>
            <a:ext cx="10681970" cy="3415030"/>
          </a:xfrm>
          <a:prstGeom prst="rect">
            <a:avLst/>
          </a:prstGeom>
          <a:noFill/>
          <a:ln w="9525">
            <a:noFill/>
          </a:ln>
        </p:spPr>
        <p:txBody>
          <a:bodyPr wrap="square" anchor="t">
            <a:spAutoFit/>
          </a:bodyPr>
          <a:p>
            <a:pPr algn="just">
              <a:lnSpc>
                <a:spcPct val="150000"/>
              </a:lnSpc>
            </a:pPr>
            <a:r>
              <a:rPr lang="en-US" altLang="zh-CN" sz="1600">
                <a:latin typeface="Times New Roman" panose="02020603050405020304" pitchFamily="18" charset="0"/>
                <a:ea typeface="宋体" panose="02010600030101010101" pitchFamily="2" charset="-122"/>
              </a:rPr>
              <a:t>      </a:t>
            </a:r>
            <a:r>
              <a:rPr sz="2400">
                <a:ea typeface="宋体" panose="02010600030101010101" pitchFamily="2" charset="-122"/>
              </a:rPr>
              <a:t>Lan Lijun, Chinese Ambassador to Sweden, said that Chinese literature had stepped into the spotlight worldwide after Mo Yan had won the Nobel Prize, which would help contribute to the literature communication and dialogue between China and the rest of the world. People in Sweden and other parts of the world were all welcome to know more about Chinese culture, he added.</a:t>
            </a:r>
            <a:endParaRPr sz="2400">
              <a:ea typeface="宋体" panose="02010600030101010101" pitchFamily="2" charset="-122"/>
            </a:endParaRPr>
          </a:p>
        </p:txBody>
      </p:sp>
      <p:sp>
        <p:nvSpPr>
          <p:cNvPr id="50178" name="文本框 7"/>
          <p:cNvSpPr txBox="1"/>
          <p:nvPr/>
        </p:nvSpPr>
        <p:spPr>
          <a:xfrm>
            <a:off x="1714500" y="766763"/>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Four</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Tree>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49" name="文本占位符 5"/>
          <p:cNvSpPr>
            <a:spLocks noGrp="1"/>
          </p:cNvSpPr>
          <p:nvPr/>
        </p:nvSpPr>
        <p:spPr>
          <a:xfrm>
            <a:off x="180975" y="85725"/>
            <a:ext cx="5600700" cy="530225"/>
          </a:xfrm>
          <a:prstGeom prst="rect">
            <a:avLst/>
          </a:prstGeom>
          <a:noFill/>
          <a:ln w="12700">
            <a:noFill/>
          </a:ln>
        </p:spPr>
        <p:txBody>
          <a:bodyPr anchor="ctr"/>
          <a:p>
            <a:pPr defTabSz="914400">
              <a:lnSpc>
                <a:spcPct val="90000"/>
              </a:lnSpc>
              <a:spcBef>
                <a:spcPts val="1000"/>
              </a:spcBef>
              <a:buFont typeface="Arial" panose="020B0604020202020204" pitchFamily="34" charset="0"/>
              <a:buNone/>
            </a:pPr>
            <a:r>
              <a:rPr lang="en-US" altLang="zh-CN" sz="2800" b="1">
                <a:latin typeface="Century Gothic" panose="020B0502020202020204" pitchFamily="34" charset="0"/>
                <a:ea typeface="宋体" panose="02010600030101010101" pitchFamily="2" charset="-122"/>
              </a:rPr>
              <a:t>Part III Readings</a:t>
            </a:r>
            <a:endParaRPr lang="en-US" altLang="zh-CN" sz="2800" b="1">
              <a:latin typeface="Century Gothic" panose="020B0502020202020204" pitchFamily="34" charset="0"/>
              <a:ea typeface="宋体" panose="02010600030101010101" pitchFamily="2" charset="-122"/>
            </a:endParaRPr>
          </a:p>
        </p:txBody>
      </p:sp>
      <p:sp>
        <p:nvSpPr>
          <p:cNvPr id="7" name="文本框 6"/>
          <p:cNvSpPr txBox="1"/>
          <p:nvPr/>
        </p:nvSpPr>
        <p:spPr>
          <a:xfrm>
            <a:off x="180975" y="1270000"/>
            <a:ext cx="7886065" cy="5123180"/>
          </a:xfrm>
          <a:prstGeom prst="rect">
            <a:avLst/>
          </a:prstGeom>
          <a:noFill/>
        </p:spPr>
        <p:txBody>
          <a:bodyPr wrap="square" rtlCol="0" anchor="t">
            <a:spAutoFit/>
          </a:bodyPr>
          <a:p>
            <a:pPr indent="457200" algn="just">
              <a:lnSpc>
                <a:spcPct val="150000"/>
              </a:lnSpc>
            </a:pPr>
            <a:r>
              <a:rPr sz="1800" noProof="1">
                <a:ea typeface="宋体" panose="02010600030101010101" pitchFamily="2" charset="-122"/>
                <a:cs typeface="+mn-cs"/>
              </a:rPr>
              <a:t>Classrooms in the U.S. are composed of diverse students, so the need for multicultural literature becomes more apparent, and it is important to have bilingual books. As one component of bilingual books, the quality of translation is critical to the success of a book. Translated texts display the relationship between “the target culture (to which the translation is aimed)” and “the source culture (where the texts come from)”. Translation can influence a bilingual book’s meaning, thus influencing comprehension. Poor translation disrupts comprehension and lessens the educational value of the literature. In Barrera and Quiroa’s study of Spanish texts, it was noted that awkward dialogue, misuse of words, and an overgeneralization of the Spanish language “disrupts the unfolding of the stories overall and creates highly </a:t>
            </a:r>
            <a:r>
              <a:rPr lang="en-US" altLang="zh-CN" sz="2000" b="1" noProof="1">
                <a:solidFill>
                  <a:srgbClr val="2AA2BA"/>
                </a:solidFill>
                <a:ea typeface="宋体" panose="02010600030101010101" pitchFamily="2" charset="-122"/>
                <a:cs typeface="+mn-cs"/>
              </a:rPr>
              <a:t>redundant</a:t>
            </a:r>
            <a:r>
              <a:rPr sz="1800" noProof="1">
                <a:ea typeface="宋体" panose="02010600030101010101" pitchFamily="2" charset="-122"/>
                <a:cs typeface="+mn-cs"/>
              </a:rPr>
              <a:t> texts for the bilingual reader”.</a:t>
            </a:r>
            <a:endParaRPr sz="1800" noProof="1">
              <a:ea typeface="宋体" panose="02010600030101010101" pitchFamily="2" charset="-122"/>
              <a:cs typeface="+mn-cs"/>
            </a:endParaRPr>
          </a:p>
        </p:txBody>
      </p:sp>
      <p:cxnSp>
        <p:nvCxnSpPr>
          <p:cNvPr id="10" name="直接连接符 9"/>
          <p:cNvCxnSpPr/>
          <p:nvPr/>
        </p:nvCxnSpPr>
        <p:spPr>
          <a:xfrm>
            <a:off x="180975" y="6432550"/>
            <a:ext cx="25019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80975" y="6432550"/>
            <a:ext cx="5408613" cy="306705"/>
          </a:xfrm>
          <a:prstGeom prst="rect">
            <a:avLst/>
          </a:prstGeom>
          <a:noFill/>
        </p:spPr>
        <p:txBody>
          <a:bodyPr wrap="square" rtlCol="0" anchor="t">
            <a:spAutoFit/>
          </a:bodyPr>
          <a:p>
            <a:r>
              <a:rPr lang="zh-CN" altLang="en-US" sz="1400" noProof="1">
                <a:solidFill>
                  <a:schemeClr val="accent4">
                    <a:lumMod val="50000"/>
                  </a:schemeClr>
                </a:solidFill>
              </a:rPr>
              <a:t>redundant adj. 多余的，冗长的</a:t>
            </a:r>
            <a:endParaRPr lang="zh-CN" altLang="en-US" sz="1400" noProof="1">
              <a:solidFill>
                <a:schemeClr val="accent4">
                  <a:lumMod val="50000"/>
                </a:schemeClr>
              </a:solidFill>
            </a:endParaRPr>
          </a:p>
        </p:txBody>
      </p:sp>
      <p:sp>
        <p:nvSpPr>
          <p:cNvPr id="53253" name="文本框 7"/>
          <p:cNvSpPr txBox="1"/>
          <p:nvPr/>
        </p:nvSpPr>
        <p:spPr>
          <a:xfrm>
            <a:off x="180975" y="439738"/>
            <a:ext cx="8610600" cy="830262"/>
          </a:xfrm>
          <a:prstGeom prst="rect">
            <a:avLst/>
          </a:prstGeom>
          <a:noFill/>
          <a:ln w="9525">
            <a:noFill/>
          </a:ln>
        </p:spPr>
        <p:txBody>
          <a:bodyPr anchor="t">
            <a:spAutoFit/>
          </a:bodyPr>
          <a:p>
            <a:pPr defTabSz="914400">
              <a:lnSpc>
                <a:spcPct val="150000"/>
              </a:lnSpc>
            </a:pPr>
            <a:r>
              <a:rPr lang="en-US" altLang="zh-CN" sz="2000" b="1">
                <a:solidFill>
                  <a:srgbClr val="2AA2BA"/>
                </a:solidFill>
                <a:latin typeface="Arial" panose="020B0604020202020204" pitchFamily="34" charset="0"/>
                <a:ea typeface="宋体" panose="02010600030101010101" pitchFamily="2" charset="-122"/>
              </a:rPr>
              <a:t>Passage Five</a:t>
            </a:r>
            <a:endParaRPr lang="en-US" altLang="zh-CN" sz="2000" b="1">
              <a:solidFill>
                <a:srgbClr val="2AA2BA"/>
              </a:solidFill>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6" name="文本框 5"/>
          <p:cNvSpPr txBox="1"/>
          <p:nvPr/>
        </p:nvSpPr>
        <p:spPr>
          <a:xfrm>
            <a:off x="2267585" y="871220"/>
            <a:ext cx="6701155" cy="398780"/>
          </a:xfrm>
          <a:prstGeom prst="rect">
            <a:avLst/>
          </a:prstGeom>
          <a:noFill/>
        </p:spPr>
        <p:txBody>
          <a:bodyPr wrap="square" rtlCol="0">
            <a:spAutoFit/>
          </a:bodyPr>
          <a:p>
            <a:r>
              <a:rPr lang="zh-CN" altLang="en-US" sz="2000" b="1"/>
              <a:t>The Role of Translation in Bilingual Books</a:t>
            </a:r>
            <a:endParaRPr lang="zh-CN" altLang="en-US" sz="2000" b="1"/>
          </a:p>
        </p:txBody>
      </p:sp>
      <p:pic>
        <p:nvPicPr>
          <p:cNvPr id="3" name="图片 2"/>
          <p:cNvPicPr>
            <a:picLocks noChangeAspect="1"/>
          </p:cNvPicPr>
          <p:nvPr/>
        </p:nvPicPr>
        <p:blipFill>
          <a:blip r:embed="rId1"/>
          <a:stretch>
            <a:fillRect/>
          </a:stretch>
        </p:blipFill>
        <p:spPr>
          <a:xfrm>
            <a:off x="8227695" y="1270000"/>
            <a:ext cx="3615690" cy="2696210"/>
          </a:xfrm>
          <a:prstGeom prst="rect">
            <a:avLst/>
          </a:prstGeom>
        </p:spPr>
      </p:pic>
    </p:spTree>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4274"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5"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6"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7"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78"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79"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4280"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4281" name="文本占位符 5"/>
          <p:cNvSpPr>
            <a:spLocks noGrp="1"/>
          </p:cNvSpPr>
          <p:nvPr>
            <p:ph type="body" sz="quarter" idx="10"/>
          </p:nvPr>
        </p:nvSpPr>
        <p:spPr>
          <a:xfrm>
            <a:off x="1498600" y="112078"/>
            <a:ext cx="5600700" cy="530225"/>
          </a:xfrm>
          <a:noFill/>
        </p:spPr>
        <p:txBody>
          <a:bodyPr anchor="ctr"/>
          <a:p>
            <a:pPr defTabSz="914400"/>
            <a:r>
              <a:rPr lang="en-US" altLang="zh-CN" sz="2800" kern="1200">
                <a:solidFill>
                  <a:schemeClr val="tx1"/>
                </a:solidFill>
                <a:latin typeface="+mn-lt"/>
                <a:ea typeface="+mn-ea"/>
                <a:cs typeface="+mn-cs"/>
              </a:rPr>
              <a:t>Part III Readings</a:t>
            </a:r>
            <a:endParaRPr lang="en-US" altLang="zh-CN" sz="2800" kern="1200">
              <a:solidFill>
                <a:schemeClr val="tx1"/>
              </a:solidFill>
              <a:latin typeface="+mn-lt"/>
              <a:ea typeface="+mn-ea"/>
              <a:cs typeface="+mn-cs"/>
            </a:endParaRPr>
          </a:p>
        </p:txBody>
      </p:sp>
      <p:sp>
        <p:nvSpPr>
          <p:cNvPr id="3" name="文本框 2"/>
          <p:cNvSpPr txBox="1"/>
          <p:nvPr/>
        </p:nvSpPr>
        <p:spPr>
          <a:xfrm>
            <a:off x="598805" y="642620"/>
            <a:ext cx="10821035" cy="5215890"/>
          </a:xfrm>
          <a:prstGeom prst="rect">
            <a:avLst/>
          </a:prstGeom>
          <a:noFill/>
        </p:spPr>
        <p:txBody>
          <a:bodyPr wrap="square" rtlCol="0" anchor="t">
            <a:spAutoFit/>
          </a:bodyPr>
          <a:p>
            <a:pPr indent="457200" algn="just">
              <a:lnSpc>
                <a:spcPct val="150000"/>
              </a:lnSpc>
            </a:pPr>
            <a:r>
              <a:rPr sz="1800" noProof="1">
                <a:ea typeface="宋体" panose="02010600030101010101" pitchFamily="2" charset="-122"/>
                <a:cs typeface="+mn-cs"/>
              </a:rPr>
              <a:t>Naidoo and Lopez-Robertson suggest that there are numerous words in the Spanish language that do not have an English equivalent; therefore, it is the responsibility of the translator to find appropriate words or phrases. Literal translations have a tendency to lose the</a:t>
            </a:r>
            <a:r>
              <a:rPr lang="en-US" altLang="zh-CN" sz="2000" b="1" noProof="1">
                <a:solidFill>
                  <a:srgbClr val="2AA2BA"/>
                </a:solidFill>
                <a:ea typeface="宋体" panose="02010600030101010101" pitchFamily="2" charset="-122"/>
                <a:cs typeface="+mn-cs"/>
              </a:rPr>
              <a:t> nuances</a:t>
            </a:r>
            <a:r>
              <a:rPr sz="1800" noProof="1">
                <a:ea typeface="宋体" panose="02010600030101010101" pitchFamily="2" charset="-122"/>
                <a:cs typeface="+mn-cs"/>
              </a:rPr>
              <a:t> of the original text, resulting in</a:t>
            </a:r>
            <a:r>
              <a:rPr lang="en-US" altLang="zh-CN" sz="2000" b="1" noProof="1">
                <a:solidFill>
                  <a:srgbClr val="2AA2BA"/>
                </a:solidFill>
                <a:ea typeface="宋体" panose="02010600030101010101" pitchFamily="2" charset="-122"/>
                <a:cs typeface="+mn-cs"/>
              </a:rPr>
              <a:t> stilted </a:t>
            </a:r>
            <a:r>
              <a:rPr sz="1800" noProof="1">
                <a:ea typeface="宋体" panose="02010600030101010101" pitchFamily="2" charset="-122"/>
                <a:cs typeface="+mn-cs"/>
              </a:rPr>
              <a:t>or wooden language. Word-for-word translations (translating word for word from one language to another language, i.e., converting each word to Chinese but in English word order without attending to the whole sentence’s meaning) will aid in learning specific vocabulary in the second language, but the meaning of the text may be obscured. Word-for-word translations must be avoided; the exact wording of a text may be altered in order to ensure that the spirit of the text is being conveyed. The misuse, overuse, or underuse of words in bilingual books may </a:t>
            </a:r>
            <a:r>
              <a:rPr lang="en-US" altLang="zh-CN" sz="2000" b="1" noProof="1">
                <a:solidFill>
                  <a:srgbClr val="2AA2BA"/>
                </a:solidFill>
                <a:ea typeface="宋体" panose="02010600030101010101" pitchFamily="2" charset="-122"/>
                <a:cs typeface="+mn-cs"/>
              </a:rPr>
              <a:t>hinder</a:t>
            </a:r>
            <a:r>
              <a:rPr sz="1800" noProof="1">
                <a:ea typeface="宋体" panose="02010600030101010101" pitchFamily="2" charset="-122"/>
                <a:cs typeface="+mn-cs"/>
              </a:rPr>
              <a:t> a reader’s comprehension, and cause a breakdown in communication. Finally, the formality of the texts should match. If the text is translated into a more formal language, it may become too advanced and confusing compared to the colloquial language to which children are accustomed.</a:t>
            </a:r>
            <a:endParaRPr sz="1800" noProof="1">
              <a:ea typeface="宋体" panose="02010600030101010101" pitchFamily="2" charset="-122"/>
              <a:cs typeface="+mn-cs"/>
            </a:endParaRPr>
          </a:p>
        </p:txBody>
      </p:sp>
      <p:sp>
        <p:nvSpPr>
          <p:cNvPr id="11" name="文本框 10"/>
          <p:cNvSpPr txBox="1"/>
          <p:nvPr/>
        </p:nvSpPr>
        <p:spPr>
          <a:xfrm>
            <a:off x="676275" y="5928995"/>
            <a:ext cx="9629775" cy="737235"/>
          </a:xfrm>
          <a:prstGeom prst="rect">
            <a:avLst/>
          </a:prstGeom>
          <a:noFill/>
        </p:spPr>
        <p:txBody>
          <a:bodyPr wrap="square" rtlCol="0" anchor="t">
            <a:spAutoFit/>
          </a:bodyPr>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nuance n. 细微差别</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stilted adj. 生硬的，不自然的</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a:p>
            <a:r>
              <a:rPr lang="zh-CN" altLang="en-US" sz="1400" noProof="1">
                <a:solidFill>
                  <a:schemeClr val="accent4">
                    <a:lumMod val="50000"/>
                  </a:schemeClr>
                </a:solidFill>
                <a:latin typeface="Arial" panose="020B0604020202020204" pitchFamily="34" charset="0"/>
                <a:ea typeface="宋体" panose="02010600030101010101" pitchFamily="2" charset="-122"/>
                <a:cs typeface="+mn-cs"/>
              </a:rPr>
              <a:t>hinder v. 阻碍</a:t>
            </a:r>
            <a:endParaRPr lang="zh-CN" altLang="en-US" sz="1400" noProof="1">
              <a:solidFill>
                <a:schemeClr val="accent4">
                  <a:lumMod val="50000"/>
                </a:schemeClr>
              </a:solidFill>
              <a:latin typeface="Arial" panose="020B0604020202020204" pitchFamily="34" charset="0"/>
              <a:ea typeface="宋体" panose="02010600030101010101" pitchFamily="2" charset="-122"/>
              <a:cs typeface="+mn-cs"/>
            </a:endParaRPr>
          </a:p>
        </p:txBody>
      </p:sp>
      <p:cxnSp>
        <p:nvCxnSpPr>
          <p:cNvPr id="9" name="直接连接符 8"/>
          <p:cNvCxnSpPr/>
          <p:nvPr/>
        </p:nvCxnSpPr>
        <p:spPr>
          <a:xfrm>
            <a:off x="676275" y="5812155"/>
            <a:ext cx="2603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1"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4</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56322"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6851488" y="2855102"/>
            <a:ext cx="5088255" cy="82994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More Resources</a:t>
            </a:r>
            <a:endParaRPr kumimoji="1" lang="zh-CN" altLang="en-US" sz="48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文本占位符 1"/>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2530" name="文本框 37906"/>
          <p:cNvSpPr txBox="1"/>
          <p:nvPr/>
        </p:nvSpPr>
        <p:spPr>
          <a:xfrm>
            <a:off x="1714500" y="767080"/>
            <a:ext cx="9708515" cy="92202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A. The series of “Harry Potter” has remained one of the preeminent cornerstones of young adult literature. Please answer the following questions to share your knowledge about “Harry Potter” with your partner.</a:t>
            </a:r>
            <a:endParaRPr lang="en-US" altLang="zh-CN" b="1">
              <a:solidFill>
                <a:srgbClr val="2AA2BA"/>
              </a:solidFill>
              <a:latin typeface="Arial" panose="020B0604020202020204" pitchFamily="34" charset="0"/>
              <a:ea typeface="宋体" panose="02010600030101010101" pitchFamily="2" charset="-122"/>
            </a:endParaRPr>
          </a:p>
        </p:txBody>
      </p:sp>
      <p:sp>
        <p:nvSpPr>
          <p:cNvPr id="12" name="文本框 11"/>
          <p:cNvSpPr txBox="1"/>
          <p:nvPr/>
        </p:nvSpPr>
        <p:spPr>
          <a:xfrm>
            <a:off x="1308735" y="1971675"/>
            <a:ext cx="10519410" cy="1476375"/>
          </a:xfrm>
          <a:prstGeom prst="rect">
            <a:avLst/>
          </a:prstGeom>
          <a:noFill/>
        </p:spPr>
        <p:txBody>
          <a:bodyPr wrap="square" rtlCol="0">
            <a:spAutoFit/>
          </a:bodyPr>
          <a:p>
            <a:r>
              <a:rPr lang="zh-CN" altLang="en-US"/>
              <a:t>1. How many novels are included in the series of “Harry Potter”?</a:t>
            </a:r>
            <a:endParaRPr lang="zh-CN" altLang="en-US"/>
          </a:p>
          <a:p>
            <a:r>
              <a:rPr lang="zh-CN" altLang="en-US"/>
              <a:t>2. Who is the author of the novel series?</a:t>
            </a:r>
            <a:endParaRPr lang="zh-CN" altLang="en-US"/>
          </a:p>
          <a:p>
            <a:r>
              <a:rPr lang="zh-CN" altLang="en-US"/>
              <a:t>3. Could you tell the original titles respectively for the first book and the last book in the novel series?</a:t>
            </a:r>
            <a:endParaRPr lang="zh-CN" altLang="en-US"/>
          </a:p>
          <a:p>
            <a:r>
              <a:rPr lang="zh-CN" altLang="en-US"/>
              <a:t>4. Which film corporation has adapted the novel series into films?</a:t>
            </a:r>
            <a:endParaRPr lang="zh-CN" altLang="en-US"/>
          </a:p>
          <a:p>
            <a:r>
              <a:rPr lang="zh-CN" altLang="en-US"/>
              <a:t>5. When was the first book of the novel series translated to Chinese? Who are the translators?</a:t>
            </a:r>
            <a:endParaRPr lang="zh-CN" altLang="en-US"/>
          </a:p>
        </p:txBody>
      </p:sp>
      <p:sp>
        <p:nvSpPr>
          <p:cNvPr id="3" name="文本框 2"/>
          <p:cNvSpPr txBox="1"/>
          <p:nvPr/>
        </p:nvSpPr>
        <p:spPr>
          <a:xfrm>
            <a:off x="1308735" y="3712210"/>
            <a:ext cx="10753090" cy="2491740"/>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b="1">
              <a:latin typeface="Times New Roman" panose="02020603050405020304" pitchFamily="18" charset="0"/>
            </a:endParaRPr>
          </a:p>
          <a:p>
            <a:endParaRPr lang="zh-CN" altLang="en-US">
              <a:solidFill>
                <a:srgbClr val="FF0000"/>
              </a:solidFill>
            </a:endParaRPr>
          </a:p>
          <a:p>
            <a:r>
              <a:rPr lang="zh-CN" altLang="en-US" sz="2000">
                <a:solidFill>
                  <a:srgbClr val="FF0000"/>
                </a:solidFill>
                <a:latin typeface="Times New Roman" panose="02020603050405020304" pitchFamily="18" charset="0"/>
                <a:cs typeface="Times New Roman" panose="02020603050405020304" pitchFamily="18" charset="0"/>
              </a:rPr>
              <a:t>1. There are seven novels in the series of “Harry Potter”.</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2. J. K. Rowling is the author of “Harry Potter”.</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3. Harry Potter and the Philosopher’s Stones; Harry Potter and the Deathly Hallows.</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4. “Warner Bros” and “Pictures”.</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5. The first book of the novel series was translated to Chinese in 2000; Su Nong, Cao Suling and Ma Ainong.</a:t>
            </a:r>
            <a:endParaRPr lang="zh-CN" altLang="en-US" sz="2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53" name="文本框 1"/>
          <p:cNvSpPr txBox="1"/>
          <p:nvPr/>
        </p:nvSpPr>
        <p:spPr>
          <a:xfrm>
            <a:off x="1714500" y="1656080"/>
            <a:ext cx="8842375" cy="395605"/>
          </a:xfrm>
          <a:prstGeom prst="rect">
            <a:avLst/>
          </a:prstGeom>
          <a:noFill/>
          <a:ln w="9525">
            <a:noFill/>
          </a:ln>
        </p:spPr>
        <p:txBody>
          <a:bodyPr wrap="square" anchor="t">
            <a:spAutoFit/>
          </a:bodyPr>
          <a:p>
            <a:pPr>
              <a:lnSpc>
                <a:spcPct val="110000"/>
              </a:lnSpc>
            </a:pPr>
            <a:r>
              <a:rPr lang="zh-CN" altLang="en-US">
                <a:latin typeface="Times New Roman" panose="02020603050405020304" pitchFamily="18" charset="0"/>
                <a:ea typeface="宋体" panose="02010600030101010101" pitchFamily="2" charset="-122"/>
              </a:rPr>
              <a:t>http://english.cntv.cn/program/cultureexpress/20121108/107146.shtml</a:t>
            </a:r>
            <a:endParaRPr lang="zh-CN" altLang="en-US">
              <a:latin typeface="Times New Roman" panose="02020603050405020304" pitchFamily="18" charset="0"/>
              <a:ea typeface="宋体" panose="02010600030101010101" pitchFamily="2" charset="-122"/>
            </a:endParaRPr>
          </a:p>
        </p:txBody>
      </p:sp>
      <p:sp>
        <p:nvSpPr>
          <p:cNvPr id="573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IV More Resources</a:t>
            </a:r>
            <a:endParaRPr lang="en-US" altLang="zh-CN" sz="2800" kern="1200">
              <a:solidFill>
                <a:schemeClr val="tx1"/>
              </a:solidFill>
              <a:latin typeface="+mn-lt"/>
              <a:ea typeface="+mn-ea"/>
              <a:cs typeface="+mn-cs"/>
            </a:endParaRPr>
          </a:p>
        </p:txBody>
      </p:sp>
      <p:sp>
        <p:nvSpPr>
          <p:cNvPr id="57355" name="文本框 8"/>
          <p:cNvSpPr txBox="1"/>
          <p:nvPr/>
        </p:nvSpPr>
        <p:spPr>
          <a:xfrm>
            <a:off x="1809750" y="1112838"/>
            <a:ext cx="8037513"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A. Enjoy the video.</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pic>
        <p:nvPicPr>
          <p:cNvPr id="2" name="图片 1"/>
          <p:cNvPicPr>
            <a:picLocks noChangeAspect="1"/>
          </p:cNvPicPr>
          <p:nvPr/>
        </p:nvPicPr>
        <p:blipFill>
          <a:blip r:embed="rId1"/>
          <a:stretch>
            <a:fillRect/>
          </a:stretch>
        </p:blipFill>
        <p:spPr>
          <a:xfrm>
            <a:off x="414655" y="2553970"/>
            <a:ext cx="11189335" cy="3227705"/>
          </a:xfrm>
          <a:prstGeom prst="rect">
            <a:avLst/>
          </a:prstGeom>
        </p:spPr>
      </p:pic>
    </p:spTree>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7345"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6"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7"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48"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49"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0"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1"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57352"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57354" name="文本占位符 5"/>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IV More Resources</a:t>
            </a:r>
            <a:endParaRPr lang="en-US" altLang="zh-CN" sz="2800" kern="1200">
              <a:solidFill>
                <a:schemeClr val="tx1"/>
              </a:solidFill>
              <a:latin typeface="+mn-lt"/>
              <a:ea typeface="+mn-ea"/>
              <a:cs typeface="+mn-cs"/>
            </a:endParaRPr>
          </a:p>
        </p:txBody>
      </p:sp>
      <p:sp>
        <p:nvSpPr>
          <p:cNvPr id="57356" name="文本框 2"/>
          <p:cNvSpPr txBox="1"/>
          <p:nvPr/>
        </p:nvSpPr>
        <p:spPr>
          <a:xfrm>
            <a:off x="1714500" y="992505"/>
            <a:ext cx="8037513" cy="338138"/>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B. Surf the Internet.</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57357" name="文本框 3"/>
          <p:cNvSpPr txBox="1"/>
          <p:nvPr/>
        </p:nvSpPr>
        <p:spPr>
          <a:xfrm>
            <a:off x="957580" y="1506220"/>
            <a:ext cx="10579100" cy="4831080"/>
          </a:xfrm>
          <a:prstGeom prst="rect">
            <a:avLst/>
          </a:prstGeom>
          <a:noFill/>
          <a:ln w="9525">
            <a:noFill/>
          </a:ln>
        </p:spPr>
        <p:txBody>
          <a:bodyPr wrap="square" anchor="t">
            <a:spAutoFit/>
          </a:bodyPr>
          <a:p>
            <a:pPr>
              <a:lnSpc>
                <a:spcPct val="110000"/>
              </a:lnSpc>
            </a:pPr>
            <a:r>
              <a:rPr lang="zh-CN" altLang="en-US" sz="2000">
                <a:latin typeface="Times New Roman" panose="02020603050405020304" pitchFamily="18" charset="0"/>
                <a:ea typeface="宋体" panose="02010600030101010101" pitchFamily="2" charset="-122"/>
              </a:rPr>
              <a:t>1. http://www.teachingliterature.org/teachingliterature/</a:t>
            </a:r>
            <a:endParaRPr lang="zh-CN" altLang="en-US" sz="2000">
              <a:latin typeface="Times New Roman" panose="02020603050405020304" pitchFamily="18" charset="0"/>
              <a:ea typeface="宋体" panose="02010600030101010101" pitchFamily="2" charset="-122"/>
            </a:endParaRPr>
          </a:p>
          <a:p>
            <a:pPr>
              <a:lnSpc>
                <a:spcPct val="110000"/>
              </a:lnSpc>
            </a:pPr>
            <a:r>
              <a:rPr lang="zh-CN" altLang="en-US" sz="2000">
                <a:latin typeface="Times New Roman" panose="02020603050405020304" pitchFamily="18" charset="0"/>
                <a:ea typeface="宋体" panose="02010600030101010101" pitchFamily="2" charset="-122"/>
              </a:rPr>
              <a:t>This website is special not only for some advice about how to teach literature in a media world but for its links to different sources. It provides not only information about different categories of literature but accesses to other relevant websites.</a:t>
            </a:r>
            <a:endParaRPr lang="zh-CN" altLang="en-US" sz="2000">
              <a:latin typeface="Times New Roman" panose="02020603050405020304" pitchFamily="18" charset="0"/>
              <a:ea typeface="宋体" panose="02010600030101010101" pitchFamily="2" charset="-122"/>
            </a:endParaRPr>
          </a:p>
          <a:p>
            <a:pPr>
              <a:lnSpc>
                <a:spcPct val="110000"/>
              </a:lnSpc>
            </a:pPr>
            <a:endParaRPr lang="zh-CN" altLang="en-US" sz="2000">
              <a:latin typeface="Times New Roman" panose="02020603050405020304" pitchFamily="18" charset="0"/>
              <a:ea typeface="宋体" panose="02010600030101010101" pitchFamily="2" charset="-122"/>
            </a:endParaRPr>
          </a:p>
          <a:p>
            <a:pPr>
              <a:lnSpc>
                <a:spcPct val="110000"/>
              </a:lnSpc>
            </a:pPr>
            <a:r>
              <a:rPr lang="zh-CN" altLang="en-US" sz="2000">
                <a:latin typeface="Times New Roman" panose="02020603050405020304" pitchFamily="18" charset="0"/>
                <a:ea typeface="宋体" panose="02010600030101010101" pitchFamily="2" charset="-122"/>
              </a:rPr>
              <a:t>2. http://www.china.org.cn/english/2001/Nov/21747.htm</a:t>
            </a:r>
            <a:endParaRPr lang="zh-CN" altLang="en-US" sz="2000">
              <a:latin typeface="Times New Roman" panose="02020603050405020304" pitchFamily="18" charset="0"/>
              <a:ea typeface="宋体" panose="02010600030101010101" pitchFamily="2" charset="-122"/>
            </a:endParaRPr>
          </a:p>
          <a:p>
            <a:pPr>
              <a:lnSpc>
                <a:spcPct val="110000"/>
              </a:lnSpc>
            </a:pPr>
            <a:r>
              <a:rPr lang="zh-CN" altLang="en-US" sz="2000">
                <a:latin typeface="Times New Roman" panose="02020603050405020304" pitchFamily="18" charset="0"/>
                <a:ea typeface="宋体" panose="02010600030101010101" pitchFamily="2" charset="-122"/>
              </a:rPr>
              <a:t>This website aims to introduce the most splendid examples of Chinese literature and culture to the whole world. Readers can find traditional Chinese classics, best modern and contemporary writers, and the current situation in China’s literary and artistic circles.</a:t>
            </a:r>
            <a:endParaRPr lang="zh-CN" altLang="en-US" sz="2000">
              <a:latin typeface="Times New Roman" panose="02020603050405020304" pitchFamily="18" charset="0"/>
              <a:ea typeface="宋体" panose="02010600030101010101" pitchFamily="2" charset="-122"/>
            </a:endParaRPr>
          </a:p>
          <a:p>
            <a:pPr>
              <a:lnSpc>
                <a:spcPct val="110000"/>
              </a:lnSpc>
            </a:pPr>
            <a:endParaRPr lang="zh-CN" altLang="en-US" sz="2000">
              <a:latin typeface="Times New Roman" panose="02020603050405020304" pitchFamily="18" charset="0"/>
              <a:ea typeface="宋体" panose="02010600030101010101" pitchFamily="2" charset="-122"/>
            </a:endParaRPr>
          </a:p>
          <a:p>
            <a:pPr>
              <a:lnSpc>
                <a:spcPct val="110000"/>
              </a:lnSpc>
            </a:pPr>
            <a:r>
              <a:rPr lang="zh-CN" altLang="en-US" sz="2000">
                <a:latin typeface="Times New Roman" panose="02020603050405020304" pitchFamily="18" charset="0"/>
                <a:ea typeface="宋体" panose="02010600030101010101" pitchFamily="2" charset="-122"/>
              </a:rPr>
              <a:t>3. http://literature.org/</a:t>
            </a:r>
            <a:endParaRPr lang="zh-CN" altLang="en-US" sz="2000">
              <a:latin typeface="Times New Roman" panose="02020603050405020304" pitchFamily="18" charset="0"/>
              <a:ea typeface="宋体" panose="02010600030101010101" pitchFamily="2" charset="-122"/>
            </a:endParaRPr>
          </a:p>
          <a:p>
            <a:pPr>
              <a:lnSpc>
                <a:spcPct val="110000"/>
              </a:lnSpc>
            </a:pPr>
            <a:r>
              <a:rPr lang="zh-CN" altLang="en-US" sz="2000">
                <a:latin typeface="Times New Roman" panose="02020603050405020304" pitchFamily="18" charset="0"/>
                <a:ea typeface="宋体" panose="02010600030101010101" pitchFamily="2" charset="-122"/>
              </a:rPr>
              <a:t>This website, maintained by enthusiasts rather than professional librarians, tries to bring real books to people through the Internet. Readers will find the full and unabridged texts of classic works of English literature on this site.</a:t>
            </a:r>
            <a:endParaRPr lang="zh-CN" altLang="en-US" sz="2000">
              <a:latin typeface="Times New Roman" panose="02020603050405020304" pitchFamily="18" charset="0"/>
              <a:ea typeface="宋体" panose="02010600030101010101" pitchFamily="2" charset="-122"/>
            </a:endParaRPr>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3" name="文本框 8"/>
          <p:cNvSpPr txBox="1"/>
          <p:nvPr/>
        </p:nvSpPr>
        <p:spPr>
          <a:xfrm>
            <a:off x="957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4" name="矩形 8"/>
          <p:cNvSpPr/>
          <p:nvPr/>
        </p:nvSpPr>
        <p:spPr>
          <a:xfrm>
            <a:off x="957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55" name="文本框 8"/>
          <p:cNvSpPr txBox="1"/>
          <p:nvPr/>
        </p:nvSpPr>
        <p:spPr>
          <a:xfrm>
            <a:off x="3043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6" name="矩形 13"/>
          <p:cNvSpPr/>
          <p:nvPr/>
        </p:nvSpPr>
        <p:spPr>
          <a:xfrm>
            <a:off x="3043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57" name="文本框 8"/>
          <p:cNvSpPr txBox="1"/>
          <p:nvPr/>
        </p:nvSpPr>
        <p:spPr>
          <a:xfrm>
            <a:off x="5148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8" name="文本框 8"/>
          <p:cNvSpPr txBox="1"/>
          <p:nvPr/>
        </p:nvSpPr>
        <p:spPr>
          <a:xfrm>
            <a:off x="7234238" y="4789488"/>
            <a:ext cx="1719262" cy="992187"/>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59" name="矩形 23"/>
          <p:cNvSpPr/>
          <p:nvPr/>
        </p:nvSpPr>
        <p:spPr>
          <a:xfrm>
            <a:off x="7234238" y="4337050"/>
            <a:ext cx="1719262" cy="371475"/>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60" name="文本框 8"/>
          <p:cNvSpPr txBox="1"/>
          <p:nvPr/>
        </p:nvSpPr>
        <p:spPr>
          <a:xfrm>
            <a:off x="9339263" y="2257425"/>
            <a:ext cx="1720850" cy="993775"/>
          </a:xfrm>
          <a:prstGeom prst="rect">
            <a:avLst/>
          </a:prstGeom>
          <a:noFill/>
          <a:ln w="9525">
            <a:noFill/>
          </a:ln>
        </p:spPr>
        <p:txBody>
          <a:bodyPr anchor="t">
            <a:spAutoFit/>
          </a:bodyPr>
          <a:p>
            <a:pPr algn="ctr" defTabSz="914400">
              <a:lnSpc>
                <a:spcPct val="130000"/>
              </a:lnSpc>
            </a:pPr>
            <a:r>
              <a:rPr lang="zh-CN" altLang="en-US" sz="900" dirty="0">
                <a:solidFill>
                  <a:schemeClr val="bg1"/>
                </a:solidFill>
                <a:latin typeface="微软雅黑" pitchFamily="34" charset="-122"/>
                <a:ea typeface="微软雅黑" pitchFamily="34" charset="-122"/>
              </a:rPr>
              <a:t>标题数字等都可以通过点击和重新输入进行更改，顶部“开始”面板中可以对字体、字号、颜色等进行修改。建议正文</a:t>
            </a:r>
            <a:r>
              <a:rPr lang="en-US" altLang="zh-CN" sz="900">
                <a:solidFill>
                  <a:schemeClr val="bg1"/>
                </a:solidFill>
                <a:latin typeface="微软雅黑" pitchFamily="34" charset="-122"/>
                <a:ea typeface="微软雅黑" pitchFamily="34" charset="-122"/>
              </a:rPr>
              <a:t>8-14</a:t>
            </a:r>
            <a:r>
              <a:rPr lang="zh-CN" altLang="en-US" sz="900" dirty="0">
                <a:solidFill>
                  <a:schemeClr val="bg1"/>
                </a:solidFill>
                <a:latin typeface="微软雅黑" pitchFamily="34" charset="-122"/>
                <a:ea typeface="微软雅黑" pitchFamily="34" charset="-122"/>
              </a:rPr>
              <a:t>号字，</a:t>
            </a:r>
            <a:r>
              <a:rPr lang="en-US" altLang="zh-CN" sz="900">
                <a:solidFill>
                  <a:schemeClr val="bg1"/>
                </a:solidFill>
                <a:latin typeface="微软雅黑" pitchFamily="34" charset="-122"/>
                <a:ea typeface="微软雅黑" pitchFamily="34" charset="-122"/>
              </a:rPr>
              <a:t>1.3</a:t>
            </a:r>
            <a:r>
              <a:rPr lang="zh-CN" altLang="en-US" sz="900" dirty="0">
                <a:solidFill>
                  <a:schemeClr val="bg1"/>
                </a:solidFill>
                <a:latin typeface="微软雅黑" pitchFamily="34" charset="-122"/>
                <a:ea typeface="微软雅黑" pitchFamily="34" charset="-122"/>
              </a:rPr>
              <a:t>倍字间距。</a:t>
            </a:r>
            <a:endParaRPr lang="zh-CN" altLang="en-US" sz="900" dirty="0">
              <a:solidFill>
                <a:schemeClr val="bg1"/>
              </a:solidFill>
              <a:latin typeface="微软雅黑" pitchFamily="34" charset="-122"/>
              <a:ea typeface="微软雅黑" pitchFamily="34" charset="-122"/>
            </a:endParaRPr>
          </a:p>
        </p:txBody>
      </p:sp>
      <p:sp>
        <p:nvSpPr>
          <p:cNvPr id="23561" name="矩形 27"/>
          <p:cNvSpPr/>
          <p:nvPr/>
        </p:nvSpPr>
        <p:spPr>
          <a:xfrm>
            <a:off x="9339263" y="1804988"/>
            <a:ext cx="1720850" cy="373062"/>
          </a:xfrm>
          <a:prstGeom prst="rect">
            <a:avLst/>
          </a:prstGeom>
          <a:noFill/>
          <a:ln w="9525">
            <a:noFill/>
          </a:ln>
        </p:spPr>
        <p:txBody>
          <a:bodyPr anchor="t">
            <a:spAutoFit/>
          </a:bodyPr>
          <a:p>
            <a:pPr algn="ctr" defTabSz="608330">
              <a:lnSpc>
                <a:spcPct val="130000"/>
              </a:lnSpc>
            </a:pPr>
            <a:r>
              <a:rPr lang="zh-CN" altLang="en-US" sz="1400" b="1" dirty="0">
                <a:solidFill>
                  <a:schemeClr val="bg1"/>
                </a:solidFill>
                <a:latin typeface="Century Gothic" panose="020B0502020202020204" pitchFamily="34" charset="0"/>
                <a:ea typeface="微软雅黑" pitchFamily="34" charset="-122"/>
              </a:rPr>
              <a:t>点击此处添加标题</a:t>
            </a:r>
            <a:endParaRPr lang="en-US" altLang="zh-CN" sz="1400" b="1">
              <a:solidFill>
                <a:schemeClr val="bg1"/>
              </a:solidFill>
              <a:latin typeface="Century Gothic" panose="020B0502020202020204" pitchFamily="34" charset="0"/>
              <a:ea typeface="微软雅黑" pitchFamily="34" charset="-122"/>
            </a:endParaRPr>
          </a:p>
        </p:txBody>
      </p:sp>
      <p:sp>
        <p:nvSpPr>
          <p:cNvPr id="23562"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 Lead-in</a:t>
            </a:r>
            <a:endParaRPr lang="zh-CN" altLang="en-US" sz="2800" kern="1200" dirty="0">
              <a:solidFill>
                <a:schemeClr val="tx1"/>
              </a:solidFill>
              <a:latin typeface="+mn-lt"/>
              <a:ea typeface="+mn-ea"/>
              <a:cs typeface="+mn-cs"/>
            </a:endParaRPr>
          </a:p>
        </p:txBody>
      </p:sp>
      <p:sp>
        <p:nvSpPr>
          <p:cNvPr id="23563" name="文本框 37906"/>
          <p:cNvSpPr txBox="1"/>
          <p:nvPr/>
        </p:nvSpPr>
        <p:spPr>
          <a:xfrm>
            <a:off x="1714500" y="767080"/>
            <a:ext cx="10192385" cy="645160"/>
          </a:xfrm>
          <a:prstGeom prst="rect">
            <a:avLst/>
          </a:prstGeom>
          <a:noFill/>
          <a:ln w="9525">
            <a:noFill/>
          </a:ln>
        </p:spPr>
        <p:txBody>
          <a:bodyPr wrap="square" anchor="t">
            <a:spAutoFit/>
          </a:bodyPr>
          <a:p>
            <a:pPr defTabSz="914400"/>
            <a:r>
              <a:rPr lang="en-US" altLang="zh-CN" b="1">
                <a:solidFill>
                  <a:srgbClr val="2AA2BA"/>
                </a:solidFill>
                <a:latin typeface="Arial" panose="020B0604020202020204" pitchFamily="34" charset="0"/>
                <a:ea typeface="宋体" panose="02010600030101010101" pitchFamily="2" charset="-122"/>
              </a:rPr>
              <a:t>B. Discuss the following questions with your partner. Take notes in the box if</a:t>
            </a:r>
            <a:endParaRPr lang="en-US" altLang="zh-CN" b="1">
              <a:solidFill>
                <a:srgbClr val="2AA2BA"/>
              </a:solidFill>
              <a:latin typeface="Arial" panose="020B0604020202020204" pitchFamily="34" charset="0"/>
              <a:ea typeface="宋体" panose="02010600030101010101" pitchFamily="2" charset="-122"/>
            </a:endParaRPr>
          </a:p>
          <a:p>
            <a:pPr defTabSz="914400"/>
            <a:r>
              <a:rPr lang="en-US" altLang="zh-CN" b="1">
                <a:solidFill>
                  <a:srgbClr val="2AA2BA"/>
                </a:solidFill>
                <a:latin typeface="Arial" panose="020B0604020202020204" pitchFamily="34" charset="0"/>
                <a:ea typeface="宋体" panose="02010600030101010101" pitchFamily="2" charset="-122"/>
              </a:rPr>
              <a:t>necessary.</a:t>
            </a:r>
            <a:endParaRPr lang="en-US" altLang="zh-CN" b="1">
              <a:solidFill>
                <a:srgbClr val="2AA2BA"/>
              </a:solidFill>
              <a:latin typeface="Arial" panose="020B0604020202020204" pitchFamily="34" charset="0"/>
              <a:ea typeface="宋体" panose="02010600030101010101" pitchFamily="2" charset="-122"/>
            </a:endParaRPr>
          </a:p>
        </p:txBody>
      </p:sp>
      <p:sp>
        <p:nvSpPr>
          <p:cNvPr id="2" name="文本框 1"/>
          <p:cNvSpPr txBox="1"/>
          <p:nvPr/>
        </p:nvSpPr>
        <p:spPr>
          <a:xfrm>
            <a:off x="425450" y="1537970"/>
            <a:ext cx="11249660" cy="2306955"/>
          </a:xfrm>
          <a:prstGeom prst="rect">
            <a:avLst/>
          </a:prstGeom>
          <a:noFill/>
        </p:spPr>
        <p:txBody>
          <a:bodyPr wrap="square" rtlCol="0">
            <a:spAutoFit/>
          </a:bodyPr>
          <a:p>
            <a:r>
              <a:rPr lang="zh-CN" altLang="en-US"/>
              <a:t>1. What factors do you think make the series of “Harry Potter” so popular around the world?</a:t>
            </a:r>
            <a:endParaRPr lang="zh-CN" altLang="en-US"/>
          </a:p>
          <a:p>
            <a:endParaRPr lang="zh-CN" altLang="en-US"/>
          </a:p>
          <a:p>
            <a:r>
              <a:rPr lang="zh-CN" altLang="en-US"/>
              <a:t>2. Some believe that with the films available, fewer readers are willing to read the written form of the series of “Harry Potter”? Do you agree with this opinion? What influences do you think digital culture will exert on the role of novels in our life?</a:t>
            </a:r>
            <a:endParaRPr lang="zh-CN" altLang="en-US"/>
          </a:p>
          <a:p>
            <a:endParaRPr lang="zh-CN" altLang="en-US"/>
          </a:p>
          <a:p>
            <a:r>
              <a:rPr lang="zh-CN" altLang="en-US"/>
              <a:t>3. Given an opportunity to translate one of Chinese literary works into English, which work</a:t>
            </a:r>
            <a:endParaRPr lang="zh-CN" altLang="en-US"/>
          </a:p>
          <a:p>
            <a:r>
              <a:rPr lang="zh-CN" altLang="en-US"/>
              <a:t>would you like to choose? Why?</a:t>
            </a:r>
            <a:endParaRPr lang="zh-CN" altLang="en-US"/>
          </a:p>
        </p:txBody>
      </p:sp>
      <p:sp>
        <p:nvSpPr>
          <p:cNvPr id="3" name="文本框 2"/>
          <p:cNvSpPr txBox="1"/>
          <p:nvPr/>
        </p:nvSpPr>
        <p:spPr>
          <a:xfrm>
            <a:off x="306070" y="4030980"/>
            <a:ext cx="11600815" cy="2522855"/>
          </a:xfrm>
          <a:prstGeom prst="rect">
            <a:avLst/>
          </a:prstGeom>
          <a:noFill/>
        </p:spPr>
        <p:txBody>
          <a:bodyPr wrap="square" rtlCol="0">
            <a:spAutoFit/>
          </a:bodyPr>
          <a:p>
            <a:r>
              <a:rPr lang="zh-CN" altLang="en-US" b="1">
                <a:latin typeface="Times New Roman" panose="02020603050405020304" pitchFamily="18" charset="0"/>
              </a:rPr>
              <a:t>参考答案：</a:t>
            </a:r>
            <a:endParaRPr lang="zh-CN" altLang="en-US">
              <a:solidFill>
                <a:srgbClr val="FF0000"/>
              </a:solidFill>
            </a:endParaRPr>
          </a:p>
          <a:p>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1. The magic power, the fantastic imagination, the virtues of the characters, the role played by the advertisements, and so on.</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2. Digital culture may change people’s reading habits, but I don’t believe novels will disappear with popularity of the films. Instead, the written form is irreplaceable in promoting deep thinking.</a:t>
            </a:r>
            <a:endParaRPr lang="zh-CN" altLang="en-US" sz="2000">
              <a:solidFill>
                <a:srgbClr val="FF0000"/>
              </a:solidFill>
              <a:latin typeface="Times New Roman" panose="02020603050405020304" pitchFamily="18" charset="0"/>
              <a:cs typeface="Times New Roman" panose="02020603050405020304" pitchFamily="18" charset="0"/>
            </a:endParaRPr>
          </a:p>
          <a:p>
            <a:r>
              <a:rPr lang="zh-CN" altLang="en-US" sz="2000">
                <a:solidFill>
                  <a:srgbClr val="FF0000"/>
                </a:solidFill>
                <a:latin typeface="Times New Roman" panose="02020603050405020304" pitchFamily="18" charset="0"/>
                <a:cs typeface="Times New Roman" panose="02020603050405020304" pitchFamily="18" charset="0"/>
              </a:rPr>
              <a:t>3. I would like to translate some novels by Wang Anyi into English as her works integrate people’s intimate emotion with the development of Shanghai.</a:t>
            </a:r>
            <a:endParaRPr lang="zh-CN" altLang="en-US" sz="2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文本框 2"/>
          <p:cNvSpPr txBox="1"/>
          <p:nvPr/>
        </p:nvSpPr>
        <p:spPr>
          <a:xfrm>
            <a:off x="4722813" y="1728788"/>
            <a:ext cx="1901825" cy="3770312"/>
          </a:xfrm>
          <a:prstGeom prst="rect">
            <a:avLst/>
          </a:prstGeom>
          <a:noFill/>
          <a:ln w="9525">
            <a:noFill/>
          </a:ln>
        </p:spPr>
        <p:txBody>
          <a:bodyPr wrap="none" anchor="t">
            <a:spAutoFit/>
          </a:bodyPr>
          <a:p>
            <a:pPr algn="ctr"/>
            <a:r>
              <a:rPr lang="en-US" altLang="zh-CN" sz="23900" b="1">
                <a:solidFill>
                  <a:schemeClr val="bg1"/>
                </a:solidFill>
                <a:latin typeface="Century Gothic" panose="020B0502020202020204" pitchFamily="34" charset="0"/>
                <a:ea typeface="宋体" panose="02010600030101010101" pitchFamily="2" charset="-122"/>
              </a:rPr>
              <a:t>2</a:t>
            </a:r>
            <a:endParaRPr lang="zh-CN" altLang="en-US" sz="23900" b="1" dirty="0">
              <a:solidFill>
                <a:schemeClr val="bg1"/>
              </a:solidFill>
              <a:latin typeface="Century Gothic" panose="020B0502020202020204" pitchFamily="34" charset="0"/>
              <a:ea typeface="宋体" panose="02010600030101010101" pitchFamily="2" charset="-122"/>
            </a:endParaRPr>
          </a:p>
        </p:txBody>
      </p:sp>
      <p:sp>
        <p:nvSpPr>
          <p:cNvPr id="26626" name="文本框 1"/>
          <p:cNvSpPr txBox="1"/>
          <p:nvPr/>
        </p:nvSpPr>
        <p:spPr>
          <a:xfrm>
            <a:off x="5156200" y="1865313"/>
            <a:ext cx="1035050" cy="522287"/>
          </a:xfrm>
          <a:prstGeom prst="rect">
            <a:avLst/>
          </a:prstGeom>
          <a:noFill/>
          <a:ln w="9525">
            <a:noFill/>
          </a:ln>
        </p:spPr>
        <p:txBody>
          <a:bodyPr wrap="none" anchor="t">
            <a:spAutoFit/>
          </a:bodyPr>
          <a:p>
            <a:pPr algn="ctr"/>
            <a:r>
              <a:rPr lang="en-US" altLang="zh-CN" sz="2800">
                <a:solidFill>
                  <a:schemeClr val="bg1"/>
                </a:solidFill>
                <a:latin typeface="Century Gothic" panose="020B0502020202020204" pitchFamily="34" charset="0"/>
                <a:ea typeface="宋体" panose="02010600030101010101" pitchFamily="2" charset="-122"/>
              </a:rPr>
              <a:t>PART</a:t>
            </a:r>
            <a:endParaRPr lang="zh-CN" altLang="en-US" sz="2800" dirty="0">
              <a:solidFill>
                <a:schemeClr val="bg1"/>
              </a:solidFill>
              <a:latin typeface="Century Gothic" panose="020B0502020202020204" pitchFamily="34" charset="0"/>
              <a:ea typeface="宋体" panose="02010600030101010101" pitchFamily="2" charset="-122"/>
            </a:endParaRPr>
          </a:p>
        </p:txBody>
      </p:sp>
      <p:sp>
        <p:nvSpPr>
          <p:cNvPr id="4" name="文本框 3"/>
          <p:cNvSpPr txBox="1"/>
          <p:nvPr/>
        </p:nvSpPr>
        <p:spPr>
          <a:xfrm>
            <a:off x="7242648" y="2922413"/>
            <a:ext cx="2439670" cy="1106805"/>
          </a:xfrm>
          <a:prstGeom prst="rect">
            <a:avLst/>
          </a:prstGeom>
          <a:noFill/>
        </p:spPr>
        <p:txBody>
          <a:bodyPr wrap="none" rtlCol="0">
            <a:spAutoFit/>
          </a:bodyPr>
          <a:lstStyle/>
          <a:p>
            <a:pPr marR="0" defTabSz="913765" fontAlgn="auto">
              <a:spcBef>
                <a:spcPts val="0"/>
              </a:spcBef>
              <a:spcAft>
                <a:spcPts val="0"/>
              </a:spcAft>
              <a:buClrTx/>
              <a:buSzTx/>
              <a:buFontTx/>
              <a:buNone/>
              <a:defRPr/>
            </a:pPr>
            <a:r>
              <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rPr>
              <a:t>Tasks</a:t>
            </a:r>
            <a:endParaRPr kumimoji="1" lang="zh-CN" altLang="en-US" sz="6600" b="1" kern="1200" cap="none" spc="0" normalizeH="0" baseline="0" noProof="0" dirty="0" smtClean="0">
              <a:solidFill>
                <a:schemeClr val="accent4">
                  <a:alpha val="50000"/>
                </a:schemeClr>
              </a:solidFill>
              <a:latin typeface="微软雅黑" pitchFamily="34" charset="-122"/>
              <a:ea typeface="微软雅黑" pitchFamily="34" charset="-122"/>
              <a:cs typeface="微软雅黑" pitchFamily="34" charset="-122"/>
            </a:endParaRP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830263"/>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One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7655" name="文本框 3"/>
          <p:cNvSpPr txBox="1"/>
          <p:nvPr/>
        </p:nvSpPr>
        <p:spPr>
          <a:xfrm>
            <a:off x="1329690" y="1107440"/>
            <a:ext cx="10474325" cy="82994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One and the following ten statements. Each statement contains information given in one of the paragraphs of Passage One. Identify the paragraph from which the information is derived. You may choose a paragraph more than once. Each paragraph is marked with a letter.</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7656" name="文本框 12"/>
          <p:cNvSpPr txBox="1"/>
          <p:nvPr/>
        </p:nvSpPr>
        <p:spPr>
          <a:xfrm>
            <a:off x="1413510" y="2080578"/>
            <a:ext cx="8956675" cy="3322955"/>
          </a:xfrm>
          <a:prstGeom prst="rect">
            <a:avLst/>
          </a:prstGeom>
          <a:noFill/>
          <a:ln w="9525">
            <a:noFill/>
          </a:ln>
        </p:spPr>
        <p:txBody>
          <a:bodyPr wrap="square" anchor="t">
            <a:spAutoFit/>
          </a:bodyPr>
          <a:p>
            <a:pPr algn="just">
              <a:lnSpc>
                <a:spcPct val="150000"/>
              </a:lnSpc>
            </a:pPr>
            <a:r>
              <a:rPr lang="zh-CN" altLang="en-US" sz="1400">
                <a:latin typeface="Arial" panose="020B0604020202020204" pitchFamily="34" charset="0"/>
                <a:ea typeface="宋体" panose="02010600030101010101" pitchFamily="2" charset="-122"/>
              </a:rPr>
              <a:t>(       ) 1. Before submitting your story, you should take some factors into consideration.</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2. Many of your puzzles can be solved by means of the Internet.</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3. Characterization, prose style, and plot play a role in storytelling.</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4. Science fiction is closely related to human beings.</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5. Science fiction gets inspirations from both the future and history.</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6. More and more requests about science fiction have come into being.</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7. The electronic format of magazines has become more and more prevalent.</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8. Discussion lists will also be of great help for your research.</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9. Your expertise is the best source.</a:t>
            </a:r>
            <a:endParaRPr lang="zh-CN" altLang="en-US" sz="1400">
              <a:latin typeface="Arial" panose="020B0604020202020204" pitchFamily="34" charset="0"/>
              <a:ea typeface="宋体" panose="02010600030101010101" pitchFamily="2" charset="-122"/>
            </a:endParaRPr>
          </a:p>
          <a:p>
            <a:pPr algn="just">
              <a:lnSpc>
                <a:spcPct val="150000"/>
              </a:lnSpc>
            </a:pPr>
            <a:r>
              <a:rPr lang="zh-CN" altLang="en-US" sz="1400">
                <a:latin typeface="Arial" panose="020B0604020202020204" pitchFamily="34" charset="0"/>
                <a:ea typeface="宋体" panose="02010600030101010101" pitchFamily="2" charset="-122"/>
              </a:rPr>
              <a:t>(       ) 10. A careful observation gives birth to ideas.</a:t>
            </a:r>
            <a:endParaRPr lang="zh-CN" altLang="en-US" sz="1400">
              <a:latin typeface="Arial" panose="020B0604020202020204" pitchFamily="34" charset="0"/>
              <a:ea typeface="宋体" panose="02010600030101010101" pitchFamily="2" charset="-122"/>
            </a:endParaRPr>
          </a:p>
        </p:txBody>
      </p:sp>
      <p:sp>
        <p:nvSpPr>
          <p:cNvPr id="6" name="文本框 5"/>
          <p:cNvSpPr txBox="1"/>
          <p:nvPr/>
        </p:nvSpPr>
        <p:spPr>
          <a:xfrm>
            <a:off x="1543050" y="2080578"/>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H</a:t>
            </a:r>
            <a:endParaRPr lang="en-US" altLang="zh-CN" sz="2000" b="1">
              <a:solidFill>
                <a:srgbClr val="C00000"/>
              </a:solidFill>
              <a:latin typeface="Arial" panose="020B0604020202020204" pitchFamily="34" charset="0"/>
              <a:ea typeface="宋体" panose="02010600030101010101" pitchFamily="2" charset="-122"/>
            </a:endParaRPr>
          </a:p>
        </p:txBody>
      </p:sp>
      <p:sp>
        <p:nvSpPr>
          <p:cNvPr id="8" name="文本框 7"/>
          <p:cNvSpPr txBox="1"/>
          <p:nvPr/>
        </p:nvSpPr>
        <p:spPr>
          <a:xfrm>
            <a:off x="1543050" y="247967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9" name="文本框 8"/>
          <p:cNvSpPr txBox="1"/>
          <p:nvPr/>
        </p:nvSpPr>
        <p:spPr>
          <a:xfrm>
            <a:off x="1543050" y="3085783"/>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B</a:t>
            </a:r>
            <a:endParaRPr lang="en-US" altLang="zh-CN" sz="2000" b="1">
              <a:solidFill>
                <a:srgbClr val="C00000"/>
              </a:solidFill>
              <a:latin typeface="Arial" panose="020B0604020202020204" pitchFamily="34" charset="0"/>
              <a:ea typeface="宋体" panose="02010600030101010101" pitchFamily="2" charset="-122"/>
            </a:endParaRPr>
          </a:p>
        </p:txBody>
      </p:sp>
      <p:sp>
        <p:nvSpPr>
          <p:cNvPr id="10" name="文本框 9"/>
          <p:cNvSpPr txBox="1"/>
          <p:nvPr/>
        </p:nvSpPr>
        <p:spPr>
          <a:xfrm>
            <a:off x="1543050" y="500888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D</a:t>
            </a:r>
            <a:endParaRPr lang="en-US" altLang="zh-CN" sz="2000" b="1">
              <a:solidFill>
                <a:srgbClr val="C00000"/>
              </a:solidFill>
              <a:latin typeface="Arial" panose="020B0604020202020204" pitchFamily="34" charset="0"/>
              <a:ea typeface="宋体" panose="02010600030101010101" pitchFamily="2" charset="-122"/>
            </a:endParaRPr>
          </a:p>
        </p:txBody>
      </p:sp>
      <p:sp>
        <p:nvSpPr>
          <p:cNvPr id="2" name="文本框 1"/>
          <p:cNvSpPr txBox="1"/>
          <p:nvPr/>
        </p:nvSpPr>
        <p:spPr>
          <a:xfrm>
            <a:off x="1543050" y="469138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E</a:t>
            </a:r>
            <a:endParaRPr lang="en-US" altLang="zh-CN" sz="2000" b="1">
              <a:solidFill>
                <a:srgbClr val="C00000"/>
              </a:solidFill>
              <a:latin typeface="Arial" panose="020B0604020202020204" pitchFamily="34" charset="0"/>
              <a:ea typeface="宋体" panose="02010600030101010101" pitchFamily="2" charset="-122"/>
            </a:endParaRPr>
          </a:p>
        </p:txBody>
      </p:sp>
      <p:sp>
        <p:nvSpPr>
          <p:cNvPr id="3" name="文本框 2"/>
          <p:cNvSpPr txBox="1"/>
          <p:nvPr/>
        </p:nvSpPr>
        <p:spPr>
          <a:xfrm>
            <a:off x="1543050" y="277939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K</a:t>
            </a:r>
            <a:endParaRPr lang="en-US" altLang="zh-CN" sz="2000" b="1">
              <a:solidFill>
                <a:srgbClr val="C00000"/>
              </a:solidFill>
              <a:latin typeface="Arial" panose="020B0604020202020204" pitchFamily="34" charset="0"/>
              <a:ea typeface="宋体" panose="02010600030101010101" pitchFamily="2" charset="-122"/>
            </a:endParaRPr>
          </a:p>
        </p:txBody>
      </p:sp>
      <p:sp>
        <p:nvSpPr>
          <p:cNvPr id="4" name="文本框 3"/>
          <p:cNvSpPr txBox="1"/>
          <p:nvPr/>
        </p:nvSpPr>
        <p:spPr>
          <a:xfrm>
            <a:off x="1543050" y="436689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G</a:t>
            </a:r>
            <a:endParaRPr lang="en-US" altLang="zh-CN" sz="2000" b="1">
              <a:solidFill>
                <a:srgbClr val="C00000"/>
              </a:solidFill>
              <a:latin typeface="Arial" panose="020B0604020202020204" pitchFamily="34" charset="0"/>
              <a:ea typeface="宋体" panose="02010600030101010101" pitchFamily="2" charset="-122"/>
            </a:endParaRPr>
          </a:p>
        </p:txBody>
      </p:sp>
      <p:sp>
        <p:nvSpPr>
          <p:cNvPr id="5" name="文本框 4"/>
          <p:cNvSpPr txBox="1"/>
          <p:nvPr/>
        </p:nvSpPr>
        <p:spPr>
          <a:xfrm>
            <a:off x="1543050" y="340614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C</a:t>
            </a:r>
            <a:endParaRPr lang="en-US" altLang="zh-CN" sz="2000" b="1">
              <a:solidFill>
                <a:srgbClr val="C00000"/>
              </a:solidFill>
              <a:latin typeface="Arial" panose="020B0604020202020204" pitchFamily="34" charset="0"/>
              <a:ea typeface="宋体" panose="02010600030101010101" pitchFamily="2" charset="-122"/>
            </a:endParaRPr>
          </a:p>
        </p:txBody>
      </p:sp>
      <p:sp>
        <p:nvSpPr>
          <p:cNvPr id="7" name="文本框 6"/>
          <p:cNvSpPr txBox="1"/>
          <p:nvPr/>
        </p:nvSpPr>
        <p:spPr>
          <a:xfrm>
            <a:off x="1543050" y="372618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J</a:t>
            </a:r>
            <a:endParaRPr lang="en-US" altLang="zh-CN" sz="2000" b="1">
              <a:solidFill>
                <a:srgbClr val="C00000"/>
              </a:solidFill>
              <a:latin typeface="Arial" panose="020B0604020202020204" pitchFamily="34" charset="0"/>
              <a:ea typeface="宋体" panose="02010600030101010101" pitchFamily="2" charset="-122"/>
            </a:endParaRPr>
          </a:p>
        </p:txBody>
      </p:sp>
      <p:sp>
        <p:nvSpPr>
          <p:cNvPr id="11" name="文本框 10"/>
          <p:cNvSpPr txBox="1"/>
          <p:nvPr/>
        </p:nvSpPr>
        <p:spPr>
          <a:xfrm>
            <a:off x="1543050" y="404685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I</a:t>
            </a:r>
            <a:endParaRPr lang="en-US" altLang="zh-CN" sz="2000" b="1">
              <a:solidFill>
                <a:srgbClr val="C00000"/>
              </a:solidFill>
              <a:latin typeface="Arial" panose="020B060402020202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blinds(horizontal)">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blinds(horizontal)">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blinds(horizontal)">
                                      <p:cBhvr>
                                        <p:cTn id="42" dur="500"/>
                                        <p:tgtEl>
                                          <p:spTgt spid="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2"/>
                                        </p:tgtEl>
                                        <p:attrNameLst>
                                          <p:attrName>style.visibility</p:attrName>
                                        </p:attrNameLst>
                                      </p:cBhvr>
                                      <p:to>
                                        <p:strVal val="visible"/>
                                      </p:to>
                                    </p:set>
                                    <p:animEffect transition="in" filter="blinds(horizontal)">
                                      <p:cBhvr>
                                        <p:cTn id="47" dur="500"/>
                                        <p:tgtEl>
                                          <p:spTgt spid="2"/>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blinds(horizontal)">
                                      <p:cBhvr>
                                        <p:cTn id="5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P spid="2" grpId="0"/>
      <p:bldP spid="3" grpId="0"/>
      <p:bldP spid="4" grpId="0"/>
      <p:bldP spid="5" grpId="0"/>
      <p:bldP spid="7"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49"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0"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1"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2"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7653"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7654" name="文本框 37906"/>
          <p:cNvSpPr txBox="1"/>
          <p:nvPr/>
        </p:nvSpPr>
        <p:spPr>
          <a:xfrm>
            <a:off x="1831975" y="612775"/>
            <a:ext cx="8610600" cy="55308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Two</a:t>
            </a:r>
            <a:endParaRPr lang="en-US" altLang="zh-CN" b="1">
              <a:solidFill>
                <a:srgbClr val="2AA2BA"/>
              </a:solidFill>
              <a:latin typeface="Arial" panose="020B0604020202020204" pitchFamily="34" charset="0"/>
              <a:ea typeface="宋体" panose="02010600030101010101" pitchFamily="2" charset="-122"/>
            </a:endParaRPr>
          </a:p>
        </p:txBody>
      </p:sp>
      <p:sp>
        <p:nvSpPr>
          <p:cNvPr id="27655" name="文本框 3"/>
          <p:cNvSpPr txBox="1"/>
          <p:nvPr/>
        </p:nvSpPr>
        <p:spPr>
          <a:xfrm>
            <a:off x="1329690" y="1107440"/>
            <a:ext cx="945896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Two and decide whether the following statements are true (T) or false (F).</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7656" name="文本框 12"/>
          <p:cNvSpPr txBox="1"/>
          <p:nvPr/>
        </p:nvSpPr>
        <p:spPr>
          <a:xfrm>
            <a:off x="942340" y="1523365"/>
            <a:ext cx="11034395" cy="4246245"/>
          </a:xfrm>
          <a:prstGeom prst="rect">
            <a:avLst/>
          </a:prstGeom>
          <a:noFill/>
          <a:ln w="9525">
            <a:noFill/>
          </a:ln>
        </p:spPr>
        <p:txBody>
          <a:bodyPr wrap="square" anchor="t">
            <a:spAutoFit/>
          </a:bodyPr>
          <a:p>
            <a:pPr algn="just">
              <a:lnSpc>
                <a:spcPct val="150000"/>
              </a:lnSpc>
            </a:pPr>
            <a:r>
              <a:rPr lang="en-US" altLang="zh-CN" sz="2000">
                <a:latin typeface="Arial" panose="020B0604020202020204" pitchFamily="34" charset="0"/>
                <a:ea typeface="宋体" panose="02010600030101010101" pitchFamily="2" charset="-122"/>
              </a:rPr>
              <a:t>  </a:t>
            </a:r>
            <a:r>
              <a:rPr lang="zh-CN" altLang="en-US" sz="2000">
                <a:latin typeface="Arial" panose="020B0604020202020204" pitchFamily="34" charset="0"/>
                <a:ea typeface="宋体" panose="02010600030101010101" pitchFamily="2" charset="-122"/>
              </a:rPr>
              <a:t>(      ) 1. Like the past, literary excellence, taken as a percentage of total output, at present is not high.</a:t>
            </a:r>
            <a:endParaRPr lang="zh-CN" altLang="en-US" sz="2000">
              <a:latin typeface="Arial" panose="020B0604020202020204" pitchFamily="34" charset="0"/>
              <a:ea typeface="宋体" panose="02010600030101010101" pitchFamily="2" charset="-122"/>
            </a:endParaRPr>
          </a:p>
          <a:p>
            <a:pPr algn="just">
              <a:lnSpc>
                <a:spcPct val="150000"/>
              </a:lnSpc>
            </a:pPr>
            <a:r>
              <a:rPr lang="zh-CN" altLang="en-US" sz="2000">
                <a:latin typeface="Arial" panose="020B0604020202020204" pitchFamily="34" charset="0"/>
                <a:ea typeface="宋体" panose="02010600030101010101" pitchFamily="2" charset="-122"/>
              </a:rPr>
              <a:t>  (     ) 2. In the author’s opinion, it is reasonable to hold dudgeon to the present life.</a:t>
            </a:r>
            <a:endParaRPr lang="zh-CN" altLang="en-US" sz="2000">
              <a:latin typeface="Arial" panose="020B0604020202020204" pitchFamily="34" charset="0"/>
              <a:ea typeface="宋体" panose="02010600030101010101" pitchFamily="2" charset="-122"/>
            </a:endParaRPr>
          </a:p>
          <a:p>
            <a:pPr algn="just">
              <a:lnSpc>
                <a:spcPct val="150000"/>
              </a:lnSpc>
            </a:pPr>
            <a:r>
              <a:rPr lang="zh-CN" altLang="en-US" sz="2000">
                <a:latin typeface="Arial" panose="020B0604020202020204" pitchFamily="34" charset="0"/>
                <a:ea typeface="宋体" panose="02010600030101010101" pitchFamily="2" charset="-122"/>
              </a:rPr>
              <a:t>  (    ) 3. According to the author’s view, the field of literature has thrived even more than Ortega predicted.</a:t>
            </a:r>
            <a:endParaRPr lang="zh-CN" altLang="en-US" sz="2000">
              <a:latin typeface="Arial" panose="020B0604020202020204" pitchFamily="34" charset="0"/>
              <a:ea typeface="宋体" panose="02010600030101010101" pitchFamily="2" charset="-122"/>
            </a:endParaRPr>
          </a:p>
          <a:p>
            <a:pPr algn="just">
              <a:lnSpc>
                <a:spcPct val="150000"/>
              </a:lnSpc>
            </a:pPr>
            <a:r>
              <a:rPr lang="zh-CN" altLang="en-US" sz="2000">
                <a:latin typeface="Arial" panose="020B0604020202020204" pitchFamily="34" charset="0"/>
                <a:ea typeface="宋体" panose="02010600030101010101" pitchFamily="2" charset="-122"/>
              </a:rPr>
              <a:t>  (     ) 4. It is a longing for a bygone book that motivates some to claim that life is less adequate</a:t>
            </a:r>
            <a:endParaRPr lang="zh-CN" altLang="en-US" sz="2000">
              <a:latin typeface="Arial" panose="020B0604020202020204" pitchFamily="34" charset="0"/>
              <a:ea typeface="宋体" panose="02010600030101010101" pitchFamily="2" charset="-122"/>
            </a:endParaRPr>
          </a:p>
          <a:p>
            <a:pPr algn="just">
              <a:lnSpc>
                <a:spcPct val="150000"/>
              </a:lnSpc>
            </a:pPr>
            <a:r>
              <a:rPr lang="zh-CN" altLang="en-US" sz="2000">
                <a:latin typeface="Arial" panose="020B0604020202020204" pitchFamily="34" charset="0"/>
                <a:ea typeface="宋体" panose="02010600030101010101" pitchFamily="2" charset="-122"/>
              </a:rPr>
              <a:t>than before.</a:t>
            </a:r>
            <a:endParaRPr lang="zh-CN" altLang="en-US" sz="2000">
              <a:latin typeface="Arial" panose="020B0604020202020204" pitchFamily="34" charset="0"/>
              <a:ea typeface="宋体" panose="02010600030101010101" pitchFamily="2" charset="-122"/>
            </a:endParaRPr>
          </a:p>
          <a:p>
            <a:pPr algn="just">
              <a:lnSpc>
                <a:spcPct val="150000"/>
              </a:lnSpc>
            </a:pPr>
            <a:r>
              <a:rPr lang="zh-CN" altLang="en-US" sz="2000">
                <a:latin typeface="Arial" panose="020B0604020202020204" pitchFamily="34" charset="0"/>
                <a:ea typeface="宋体" panose="02010600030101010101" pitchFamily="2" charset="-122"/>
              </a:rPr>
              <a:t>  (     ) 5. The claim about the death of the novel is not necessarily made out of hatred towards this genre</a:t>
            </a:r>
            <a:r>
              <a:rPr lang="en-US" altLang="zh-CN" sz="2000">
                <a:latin typeface="Arial" panose="020B0604020202020204" pitchFamily="34" charset="0"/>
                <a:ea typeface="宋体" panose="02010600030101010101" pitchFamily="2" charset="-122"/>
              </a:rPr>
              <a:t>.</a:t>
            </a:r>
            <a:endParaRPr lang="en-US" altLang="zh-CN" sz="2000">
              <a:latin typeface="Arial" panose="020B0604020202020204" pitchFamily="34" charset="0"/>
              <a:ea typeface="宋体" panose="02010600030101010101" pitchFamily="2" charset="-122"/>
            </a:endParaRPr>
          </a:p>
        </p:txBody>
      </p:sp>
      <p:sp>
        <p:nvSpPr>
          <p:cNvPr id="8" name="文本框 7"/>
          <p:cNvSpPr txBox="1"/>
          <p:nvPr/>
        </p:nvSpPr>
        <p:spPr>
          <a:xfrm>
            <a:off x="1296670" y="169100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9" name="文本框 8"/>
          <p:cNvSpPr txBox="1"/>
          <p:nvPr/>
        </p:nvSpPr>
        <p:spPr>
          <a:xfrm>
            <a:off x="1296670" y="3068638"/>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
        <p:nvSpPr>
          <p:cNvPr id="2" name="文本框 1"/>
          <p:cNvSpPr txBox="1"/>
          <p:nvPr/>
        </p:nvSpPr>
        <p:spPr>
          <a:xfrm>
            <a:off x="1296670" y="261429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3" name="文本框 2"/>
          <p:cNvSpPr txBox="1"/>
          <p:nvPr/>
        </p:nvSpPr>
        <p:spPr>
          <a:xfrm>
            <a:off x="1296670" y="3903980"/>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F</a:t>
            </a:r>
            <a:endParaRPr lang="en-US" altLang="zh-CN" sz="2000" b="1">
              <a:solidFill>
                <a:srgbClr val="C00000"/>
              </a:solidFill>
              <a:latin typeface="Arial" panose="020B0604020202020204" pitchFamily="34" charset="0"/>
              <a:ea typeface="宋体" panose="02010600030101010101" pitchFamily="2" charset="-122"/>
            </a:endParaRPr>
          </a:p>
        </p:txBody>
      </p:sp>
      <p:sp>
        <p:nvSpPr>
          <p:cNvPr id="4" name="文本框 3"/>
          <p:cNvSpPr txBox="1"/>
          <p:nvPr/>
        </p:nvSpPr>
        <p:spPr>
          <a:xfrm>
            <a:off x="1296670" y="4829175"/>
            <a:ext cx="534988" cy="398780"/>
          </a:xfrm>
          <a:prstGeom prst="rect">
            <a:avLst/>
          </a:prstGeom>
          <a:noFill/>
          <a:ln w="9525">
            <a:noFill/>
          </a:ln>
        </p:spPr>
        <p:txBody>
          <a:bodyPr wrap="square" anchor="t">
            <a:spAutoFit/>
          </a:bodyPr>
          <a:p>
            <a:r>
              <a:rPr lang="en-US" altLang="zh-CN" sz="2000" b="1">
                <a:solidFill>
                  <a:srgbClr val="C00000"/>
                </a:solidFill>
                <a:latin typeface="Arial" panose="020B0604020202020204" pitchFamily="34" charset="0"/>
                <a:ea typeface="宋体" panose="02010600030101010101" pitchFamily="2" charset="-122"/>
              </a:rPr>
              <a:t>T</a:t>
            </a:r>
            <a:endParaRPr lang="en-US" altLang="zh-CN" sz="2000" b="1">
              <a:solidFill>
                <a:srgbClr val="C00000"/>
              </a:solidFill>
              <a:latin typeface="Arial" panose="020B0604020202020204" pitchFamily="34"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blinds(horizontal)">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2" grpId="0"/>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3" name="文本框 21"/>
          <p:cNvSpPr txBox="1"/>
          <p:nvPr/>
        </p:nvSpPr>
        <p:spPr>
          <a:xfrm>
            <a:off x="1746250" y="1690688"/>
            <a:ext cx="942975"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A</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4" name="文本框 26"/>
          <p:cNvSpPr txBox="1"/>
          <p:nvPr/>
        </p:nvSpPr>
        <p:spPr>
          <a:xfrm flipH="1">
            <a:off x="9201150" y="1690688"/>
            <a:ext cx="779463" cy="1322387"/>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B</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5" name="文本框 47"/>
          <p:cNvSpPr txBox="1"/>
          <p:nvPr/>
        </p:nvSpPr>
        <p:spPr>
          <a:xfrm>
            <a:off x="1725613" y="3903663"/>
            <a:ext cx="98425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C</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6" name="文本框 39"/>
          <p:cNvSpPr txBox="1"/>
          <p:nvPr/>
        </p:nvSpPr>
        <p:spPr>
          <a:xfrm flipH="1">
            <a:off x="9139238" y="3903663"/>
            <a:ext cx="901700" cy="1323975"/>
          </a:xfrm>
          <a:prstGeom prst="rect">
            <a:avLst/>
          </a:prstGeom>
          <a:noFill/>
          <a:ln w="9525">
            <a:noFill/>
          </a:ln>
        </p:spPr>
        <p:txBody>
          <a:bodyPr wrap="none" anchor="ctr">
            <a:spAutoFit/>
          </a:bodyPr>
          <a:p>
            <a:pPr algn="ctr"/>
            <a:r>
              <a:rPr lang="en-US" altLang="zh-CN" sz="8000" b="1">
                <a:solidFill>
                  <a:schemeClr val="bg1"/>
                </a:solidFill>
                <a:latin typeface="Century Gothic" panose="020B0502020202020204" pitchFamily="34" charset="0"/>
                <a:ea typeface="宋体" panose="02010600030101010101" pitchFamily="2" charset="-122"/>
              </a:rPr>
              <a:t>D</a:t>
            </a:r>
            <a:endParaRPr lang="zh-CN" altLang="en-US" sz="8000" b="1" dirty="0">
              <a:solidFill>
                <a:schemeClr val="bg1"/>
              </a:solidFill>
              <a:latin typeface="Century Gothic" panose="020B0502020202020204" pitchFamily="34" charset="0"/>
              <a:ea typeface="宋体" panose="02010600030101010101" pitchFamily="2" charset="-122"/>
            </a:endParaRPr>
          </a:p>
        </p:txBody>
      </p:sp>
      <p:sp>
        <p:nvSpPr>
          <p:cNvPr id="28677" name="文本占位符 4"/>
          <p:cNvSpPr>
            <a:spLocks noGrp="1"/>
          </p:cNvSpPr>
          <p:nvPr>
            <p:ph type="body" sz="quarter" idx="10"/>
          </p:nvPr>
        </p:nvSpPr>
        <p:spPr>
          <a:xfrm>
            <a:off x="1714500" y="236538"/>
            <a:ext cx="5600700" cy="530225"/>
          </a:xfrm>
          <a:noFill/>
        </p:spPr>
        <p:txBody>
          <a:bodyPr anchor="ctr"/>
          <a:p>
            <a:pPr defTabSz="914400"/>
            <a:r>
              <a:rPr lang="en-US" altLang="zh-CN" sz="2800" kern="1200">
                <a:solidFill>
                  <a:schemeClr val="tx1"/>
                </a:solidFill>
                <a:latin typeface="+mn-lt"/>
                <a:ea typeface="+mn-ea"/>
                <a:cs typeface="+mn-cs"/>
              </a:rPr>
              <a:t>Part II Tasks</a:t>
            </a:r>
            <a:endParaRPr lang="en-US" altLang="zh-CN" sz="2800" kern="1200">
              <a:solidFill>
                <a:schemeClr val="tx1"/>
              </a:solidFill>
              <a:latin typeface="+mn-lt"/>
              <a:ea typeface="+mn-ea"/>
              <a:cs typeface="+mn-cs"/>
            </a:endParaRPr>
          </a:p>
        </p:txBody>
      </p:sp>
      <p:sp>
        <p:nvSpPr>
          <p:cNvPr id="28678" name="文本框 37906"/>
          <p:cNvSpPr txBox="1"/>
          <p:nvPr/>
        </p:nvSpPr>
        <p:spPr>
          <a:xfrm>
            <a:off x="1831975" y="612775"/>
            <a:ext cx="8610600" cy="829945"/>
          </a:xfrm>
          <a:prstGeom prst="rect">
            <a:avLst/>
          </a:prstGeom>
          <a:noFill/>
          <a:ln w="9525">
            <a:noFill/>
          </a:ln>
        </p:spPr>
        <p:txBody>
          <a:bodyPr anchor="t">
            <a:spAutoFit/>
          </a:bodyPr>
          <a:p>
            <a:pPr defTabSz="914400">
              <a:lnSpc>
                <a:spcPct val="150000"/>
              </a:lnSpc>
            </a:pPr>
            <a:r>
              <a:rPr lang="en-US" altLang="zh-CN" sz="2000" b="1">
                <a:latin typeface="Arial" panose="020B0604020202020204" pitchFamily="34" charset="0"/>
                <a:ea typeface="宋体" panose="02010600030101010101" pitchFamily="2" charset="-122"/>
              </a:rPr>
              <a:t>Task Three</a:t>
            </a:r>
            <a:endParaRPr lang="en-US" altLang="zh-CN" sz="2000" b="1">
              <a:latin typeface="Arial" panose="020B0604020202020204" pitchFamily="34" charset="0"/>
              <a:ea typeface="宋体" panose="02010600030101010101" pitchFamily="2" charset="-122"/>
            </a:endParaRPr>
          </a:p>
          <a:p>
            <a:pPr defTabSz="914400"/>
            <a:endParaRPr lang="en-US" altLang="zh-CN" b="1">
              <a:solidFill>
                <a:srgbClr val="2AA2BA"/>
              </a:solidFill>
              <a:latin typeface="Arial" panose="020B0604020202020204" pitchFamily="34" charset="0"/>
              <a:ea typeface="宋体" panose="02010600030101010101" pitchFamily="2" charset="-122"/>
            </a:endParaRPr>
          </a:p>
        </p:txBody>
      </p:sp>
      <p:sp>
        <p:nvSpPr>
          <p:cNvPr id="28679" name="文本框 3"/>
          <p:cNvSpPr txBox="1"/>
          <p:nvPr/>
        </p:nvSpPr>
        <p:spPr>
          <a:xfrm>
            <a:off x="1831975" y="1106805"/>
            <a:ext cx="9436100" cy="337185"/>
          </a:xfrm>
          <a:prstGeom prst="rect">
            <a:avLst/>
          </a:prstGeom>
          <a:noFill/>
          <a:ln w="9525">
            <a:noFill/>
          </a:ln>
        </p:spPr>
        <p:txBody>
          <a:bodyPr wrap="square" anchor="t">
            <a:spAutoFit/>
          </a:bodyPr>
          <a:p>
            <a:pPr algn="just" defTabSz="914400"/>
            <a:r>
              <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rPr>
              <a:t>Read Passage Three, and answer the following questions.</a:t>
            </a:r>
            <a:endParaRPr lang="en-US" altLang="zh-CN" sz="1600" b="1">
              <a:solidFill>
                <a:srgbClr val="2AA2BA"/>
              </a:solidFill>
              <a:latin typeface="Arial" panose="020B0604020202020204" pitchFamily="34" charset="0"/>
              <a:ea typeface="宋体" panose="02010600030101010101" pitchFamily="2" charset="-122"/>
              <a:sym typeface="宋体" panose="02010600030101010101" pitchFamily="2" charset="-122"/>
            </a:endParaRPr>
          </a:p>
        </p:txBody>
      </p:sp>
      <p:sp>
        <p:nvSpPr>
          <p:cNvPr id="28680" name="文本框 12"/>
          <p:cNvSpPr txBox="1"/>
          <p:nvPr/>
        </p:nvSpPr>
        <p:spPr>
          <a:xfrm>
            <a:off x="1076325" y="1844675"/>
            <a:ext cx="10191750" cy="922020"/>
          </a:xfrm>
          <a:prstGeom prst="rect">
            <a:avLst/>
          </a:prstGeom>
          <a:noFill/>
          <a:ln w="9525">
            <a:noFill/>
          </a:ln>
        </p:spPr>
        <p:txBody>
          <a:bodyPr wrap="square" anchor="t">
            <a:spAutoFit/>
          </a:bodyPr>
          <a:p>
            <a:pPr algn="just">
              <a:lnSpc>
                <a:spcPct val="150000"/>
              </a:lnSpc>
            </a:pPr>
            <a:r>
              <a:rPr lang="en-US" altLang="zh-CN" sz="1400">
                <a:latin typeface="Arial" panose="020B0604020202020204" pitchFamily="34" charset="0"/>
                <a:ea typeface="宋体" panose="02010600030101010101" pitchFamily="2" charset="-122"/>
              </a:rPr>
              <a:t>    </a:t>
            </a:r>
            <a:r>
              <a:rPr>
                <a:ea typeface="宋体" panose="02010600030101010101" pitchFamily="2" charset="-122"/>
              </a:rPr>
              <a:t>1. What’s the influence of the scientific approach to art history on people’s understanding about novels?</a:t>
            </a:r>
            <a:endParaRPr>
              <a:ea typeface="宋体" panose="02010600030101010101" pitchFamily="2" charset="-122"/>
            </a:endParaRPr>
          </a:p>
        </p:txBody>
      </p:sp>
      <p:sp>
        <p:nvSpPr>
          <p:cNvPr id="11" name="文本框 10"/>
          <p:cNvSpPr txBox="1"/>
          <p:nvPr/>
        </p:nvSpPr>
        <p:spPr>
          <a:xfrm>
            <a:off x="1408430" y="3408363"/>
            <a:ext cx="8083550" cy="1106805"/>
          </a:xfrm>
          <a:prstGeom prst="rect">
            <a:avLst/>
          </a:prstGeom>
          <a:noFill/>
          <a:ln w="9525">
            <a:noFill/>
          </a:ln>
        </p:spPr>
        <p:txBody>
          <a:bodyPr wrap="square" anchor="t">
            <a:spAutoFit/>
          </a:bodyPr>
          <a:p>
            <a:pPr algn="just">
              <a:lnSpc>
                <a:spcPct val="110000"/>
              </a:lnSpc>
            </a:pPr>
            <a:r>
              <a:rPr lang="zh-CN" altLang="en-US" sz="2000" b="1">
                <a:latin typeface="Times New Roman" panose="02020603050405020304" pitchFamily="18" charset="0"/>
                <a:ea typeface="宋体" panose="02010600030101010101" pitchFamily="2" charset="-122"/>
                <a:sym typeface="宋体" panose="02010600030101010101" pitchFamily="2" charset="-122"/>
              </a:rPr>
              <a:t>参考答案：</a:t>
            </a:r>
            <a:endParaRPr lang="zh-CN" altLang="en-US" sz="2000" b="1">
              <a:latin typeface="Times New Roman" panose="02020603050405020304" pitchFamily="18" charset="0"/>
              <a:ea typeface="宋体" panose="02010600030101010101" pitchFamily="2" charset="-122"/>
              <a:sym typeface="宋体" panose="02010600030101010101" pitchFamily="2" charset="-122"/>
            </a:endParaRPr>
          </a:p>
          <a:p>
            <a:pPr algn="just">
              <a:lnSpc>
                <a:spcPct val="110000"/>
              </a:lnSpc>
            </a:pPr>
            <a:endParaRPr lang="zh-CN" altLang="en-US" sz="2000" b="1">
              <a:latin typeface="Times New Roman" panose="02020603050405020304" pitchFamily="18" charset="0"/>
              <a:ea typeface="宋体" panose="02010600030101010101" pitchFamily="2" charset="-122"/>
            </a:endParaRPr>
          </a:p>
          <a:p>
            <a:pPr algn="just">
              <a:lnSpc>
                <a:spcPct val="110000"/>
              </a:lnSpc>
            </a:pPr>
            <a:r>
              <a:rPr lang="zh-CN" altLang="en-US" sz="2000">
                <a:solidFill>
                  <a:srgbClr val="C00000"/>
                </a:solidFill>
                <a:latin typeface="Times New Roman" panose="02020603050405020304" pitchFamily="18" charset="0"/>
                <a:ea typeface="宋体" panose="02010600030101010101" pitchFamily="2" charset="-122"/>
              </a:rPr>
              <a:t>1. People believed that novels increasingly reflected life.</a:t>
            </a:r>
            <a:endParaRPr lang="zh-CN" altLang="en-US" sz="2000">
              <a:solidFill>
                <a:srgbClr val="C00000"/>
              </a:solidFill>
              <a:latin typeface="Times New Roman" panose="02020603050405020304" pitchFamily="18" charset="0"/>
              <a:ea typeface="宋体" panose="02010600030101010101" pitchFamily="2" charset="-122"/>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theme/theme1.xml><?xml version="1.0" encoding="utf-8"?>
<a:theme xmlns:a="http://schemas.openxmlformats.org/drawingml/2006/main" name="Office 主题">
  <a:themeElements>
    <a:clrScheme name="自定义 86">
      <a:dk1>
        <a:srgbClr val="000000"/>
      </a:dk1>
      <a:lt1>
        <a:srgbClr val="FFFFFF"/>
      </a:lt1>
      <a:dk2>
        <a:srgbClr val="000000"/>
      </a:dk2>
      <a:lt2>
        <a:srgbClr val="FFFDFD"/>
      </a:lt2>
      <a:accent1>
        <a:srgbClr val="FAA0AA"/>
      </a:accent1>
      <a:accent2>
        <a:srgbClr val="F5E5E4"/>
      </a:accent2>
      <a:accent3>
        <a:srgbClr val="AACED2"/>
      </a:accent3>
      <a:accent4>
        <a:srgbClr val="009FB8"/>
      </a:accent4>
      <a:accent5>
        <a:srgbClr val="FFBBB3"/>
      </a:accent5>
      <a:accent6>
        <a:srgbClr val="515151"/>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31002</Words>
  <Application>WPS 演示</Application>
  <PresentationFormat>自定义</PresentationFormat>
  <Paragraphs>808</Paragraphs>
  <Slides>41</Slides>
  <Notes>2</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41</vt:i4>
      </vt:variant>
    </vt:vector>
  </HeadingPairs>
  <TitlesOfParts>
    <vt:vector size="54" baseType="lpstr">
      <vt:lpstr>Arial</vt:lpstr>
      <vt:lpstr>宋体</vt:lpstr>
      <vt:lpstr>Wingdings</vt:lpstr>
      <vt:lpstr>微软雅黑</vt:lpstr>
      <vt:lpstr>Segoe UI Light</vt:lpstr>
      <vt:lpstr>Century Gothic</vt:lpstr>
      <vt:lpstr>Century Gothic</vt:lpstr>
      <vt:lpstr>Segoe UI Light</vt:lpstr>
      <vt:lpstr>Calibri</vt:lpstr>
      <vt:lpstr>Times New Roman</vt:lpstr>
      <vt:lpstr>Arial Unicode MS</vt:lpstr>
      <vt:lpstr>Courier New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Administrator</cp:lastModifiedBy>
  <cp:revision>333</cp:revision>
  <dcterms:created xsi:type="dcterms:W3CDTF">2015-08-18T02:51:00Z</dcterms:created>
  <dcterms:modified xsi:type="dcterms:W3CDTF">2018-07-10T01:17:02Z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